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Dosis"/>
      <p:regular r:id="rId58"/>
      <p:bold r:id="rId59"/>
    </p:embeddedFont>
    <p:embeddedFont>
      <p:font typeface="Proxima Nova"/>
      <p:regular r:id="rId60"/>
      <p:bold r:id="rId61"/>
      <p:italic r:id="rId62"/>
      <p:boldItalic r:id="rId63"/>
    </p:embeddedFont>
    <p:embeddedFont>
      <p:font typeface="Roboto"/>
      <p:regular r:id="rId64"/>
      <p:bold r:id="rId65"/>
      <p:italic r:id="rId66"/>
      <p:boldItalic r:id="rId67"/>
    </p:embeddedFont>
    <p:embeddedFont>
      <p:font typeface="Titillium Web"/>
      <p:regular r:id="rId68"/>
      <p:bold r:id="rId69"/>
      <p:italic r:id="rId70"/>
      <p:boldItalic r:id="rId71"/>
    </p:embeddedFont>
    <p:embeddedFont>
      <p:font typeface="Lora"/>
      <p:regular r:id="rId72"/>
      <p:bold r:id="rId73"/>
      <p:italic r:id="rId74"/>
      <p:boldItalic r:id="rId75"/>
    </p:embeddedFont>
    <p:embeddedFont>
      <p:font typeface="Teko Medium"/>
      <p:regular r:id="rId76"/>
      <p:bold r:id="rId77"/>
    </p:embeddedFont>
    <p:embeddedFont>
      <p:font typeface="Teko Light"/>
      <p:regular r:id="rId78"/>
      <p:bold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ora-bold.fntdata"/><Relationship Id="rId72" Type="http://schemas.openxmlformats.org/officeDocument/2006/relationships/font" Target="fonts/Lora-regular.fntdata"/><Relationship Id="rId31" Type="http://schemas.openxmlformats.org/officeDocument/2006/relationships/slide" Target="slides/slide26.xml"/><Relationship Id="rId75" Type="http://schemas.openxmlformats.org/officeDocument/2006/relationships/font" Target="fonts/Lora-boldItalic.fntdata"/><Relationship Id="rId30" Type="http://schemas.openxmlformats.org/officeDocument/2006/relationships/slide" Target="slides/slide25.xml"/><Relationship Id="rId74" Type="http://schemas.openxmlformats.org/officeDocument/2006/relationships/font" Target="fonts/Lora-italic.fntdata"/><Relationship Id="rId33" Type="http://schemas.openxmlformats.org/officeDocument/2006/relationships/slide" Target="slides/slide28.xml"/><Relationship Id="rId77" Type="http://schemas.openxmlformats.org/officeDocument/2006/relationships/font" Target="fonts/TekoMedium-bold.fntdata"/><Relationship Id="rId32" Type="http://schemas.openxmlformats.org/officeDocument/2006/relationships/slide" Target="slides/slide27.xml"/><Relationship Id="rId76" Type="http://schemas.openxmlformats.org/officeDocument/2006/relationships/font" Target="fonts/TekoMedium-regular.fntdata"/><Relationship Id="rId35" Type="http://schemas.openxmlformats.org/officeDocument/2006/relationships/slide" Target="slides/slide30.xml"/><Relationship Id="rId79" Type="http://schemas.openxmlformats.org/officeDocument/2006/relationships/font" Target="fonts/TekoLight-bold.fntdata"/><Relationship Id="rId34" Type="http://schemas.openxmlformats.org/officeDocument/2006/relationships/slide" Target="slides/slide29.xml"/><Relationship Id="rId78" Type="http://schemas.openxmlformats.org/officeDocument/2006/relationships/font" Target="fonts/TekoLight-regular.fntdata"/><Relationship Id="rId71" Type="http://schemas.openxmlformats.org/officeDocument/2006/relationships/font" Target="fonts/TitilliumWeb-boldItalic.fntdata"/><Relationship Id="rId70" Type="http://schemas.openxmlformats.org/officeDocument/2006/relationships/font" Target="fonts/TitilliumWeb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roximaNova-italic.fntdata"/><Relationship Id="rId61" Type="http://schemas.openxmlformats.org/officeDocument/2006/relationships/font" Target="fonts/ProximaNova-bold.fntdata"/><Relationship Id="rId20" Type="http://schemas.openxmlformats.org/officeDocument/2006/relationships/slide" Target="slides/slide15.xml"/><Relationship Id="rId64" Type="http://schemas.openxmlformats.org/officeDocument/2006/relationships/font" Target="fonts/Roboto-regular.fntdata"/><Relationship Id="rId63" Type="http://schemas.openxmlformats.org/officeDocument/2006/relationships/font" Target="fonts/ProximaNova-boldItalic.fntdata"/><Relationship Id="rId22" Type="http://schemas.openxmlformats.org/officeDocument/2006/relationships/slide" Target="slides/slide17.xml"/><Relationship Id="rId66" Type="http://schemas.openxmlformats.org/officeDocument/2006/relationships/font" Target="fonts/Roboto-italic.fntdata"/><Relationship Id="rId21" Type="http://schemas.openxmlformats.org/officeDocument/2006/relationships/slide" Target="slides/slide16.xml"/><Relationship Id="rId65" Type="http://schemas.openxmlformats.org/officeDocument/2006/relationships/font" Target="fonts/Roboto-bold.fntdata"/><Relationship Id="rId24" Type="http://schemas.openxmlformats.org/officeDocument/2006/relationships/slide" Target="slides/slide19.xml"/><Relationship Id="rId68" Type="http://schemas.openxmlformats.org/officeDocument/2006/relationships/font" Target="fonts/TitilliumWeb-regular.fntdata"/><Relationship Id="rId23" Type="http://schemas.openxmlformats.org/officeDocument/2006/relationships/slide" Target="slides/slide18.xml"/><Relationship Id="rId67" Type="http://schemas.openxmlformats.org/officeDocument/2006/relationships/font" Target="fonts/Roboto-boldItalic.fntdata"/><Relationship Id="rId60" Type="http://schemas.openxmlformats.org/officeDocument/2006/relationships/font" Target="fonts/ProximaNova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TitilliumWeb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Dosis-bold.fntdata"/><Relationship Id="rId14" Type="http://schemas.openxmlformats.org/officeDocument/2006/relationships/slide" Target="slides/slide9.xml"/><Relationship Id="rId58" Type="http://schemas.openxmlformats.org/officeDocument/2006/relationships/font" Target="fonts/Dosis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6b3419e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6b3419e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and welcome to my youtube channel, My name is Gurpreet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video series, I am gonna talk about Automate GCP with Terraform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be happy to share my knowledge and experience related to Terraform with examples and demos in this video series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58d08798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c58d08798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video will be related to </a:t>
            </a:r>
            <a:r>
              <a:rPr lang="en"/>
              <a:t>introduction</a:t>
            </a:r>
            <a:r>
              <a:rPr lang="en"/>
              <a:t> to </a:t>
            </a:r>
            <a:r>
              <a:rPr lang="en"/>
              <a:t>various</a:t>
            </a:r>
            <a:r>
              <a:rPr lang="en"/>
              <a:t> terms and </a:t>
            </a:r>
            <a:r>
              <a:rPr lang="en"/>
              <a:t>terminologies</a:t>
            </a:r>
            <a:r>
              <a:rPr lang="en"/>
              <a:t> we used now days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new or dont know about Terraform, devOps and IaaS, than this will be good video for you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3ef1a87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a3ef1a87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jump into this and talk about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going to discuss in this 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Initially</a:t>
            </a:r>
            <a:r>
              <a:rPr lang="en"/>
              <a:t> we </a:t>
            </a:r>
            <a:r>
              <a:rPr lang="en"/>
              <a:t>start</a:t>
            </a:r>
            <a:r>
              <a:rPr lang="en"/>
              <a:t> with basic of Terraform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are the process and deployment models we use in legacy </a:t>
            </a:r>
            <a:r>
              <a:rPr lang="en"/>
              <a:t>environment, this will be a fun topic to be discussed</a:t>
            </a:r>
            <a:r>
              <a:rPr lang="en"/>
              <a:t> 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Than  going forward we will see Benefits of using </a:t>
            </a:r>
            <a:r>
              <a:rPr lang="en"/>
              <a:t>terraform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the end we are going to see the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502770d29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502770d29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98feb88a6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98feb88a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Open </a:t>
            </a:r>
            <a:r>
              <a:rPr lang="en"/>
              <a:t>source</a:t>
            </a:r>
            <a:r>
              <a:rPr lang="en"/>
              <a:t> mean ; Community driven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need to be a coder, no need to change carrier to become programmer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Cloud formation can only used in AWS, deployment only used in GCP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slide, lets discuss about </a:t>
            </a:r>
            <a:r>
              <a:rPr lang="en"/>
              <a:t>current</a:t>
            </a:r>
            <a:r>
              <a:rPr lang="en"/>
              <a:t> IT </a:t>
            </a:r>
            <a:r>
              <a:rPr lang="en"/>
              <a:t>legacy</a:t>
            </a:r>
            <a:r>
              <a:rPr lang="en"/>
              <a:t> process and deployment models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5be13b1c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5be13b1c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Open source mean ; Community driven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need to be a coder, no need to change carrier to become programmer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Cloud formation can only used in AWS, deployment only used in GCP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slide, lets discuss about current IT legacy process and deployment models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31c0ce266_1_1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c31c0ce266_1_1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98feb88a6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98feb88a6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 to create nlyte tickets- RBC example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Done manually, open a ticket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 to scale a host vertically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Based on the demands and need are increasing so cloud is here to help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Iaas enable </a:t>
            </a:r>
            <a:r>
              <a:rPr lang="en"/>
              <a:t>users to create, provision, update and manage every aspect of their infrastructure using HCL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3ef1a87a3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3ef1a87a3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Provision Iaas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Create </a:t>
            </a:r>
            <a:r>
              <a:rPr lang="en"/>
              <a:t>update</a:t>
            </a:r>
            <a:r>
              <a:rPr lang="en"/>
              <a:t> delete deployments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Consistency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a502770d29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a502770d29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User must be thinking what is the change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 example if they are already using the Ansible, Puppet, Chef in their </a:t>
            </a:r>
            <a:r>
              <a:rPr lang="en"/>
              <a:t>infrastructure</a:t>
            </a:r>
            <a:r>
              <a:rPr lang="en"/>
              <a:t> </a:t>
            </a:r>
            <a:r>
              <a:rPr lang="en"/>
              <a:t>environment</a:t>
            </a:r>
            <a:r>
              <a:rPr lang="en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Provisioning</a:t>
            </a:r>
            <a:r>
              <a:rPr lang="en"/>
              <a:t> is different than </a:t>
            </a:r>
            <a:r>
              <a:rPr lang="en"/>
              <a:t>configuration</a:t>
            </a:r>
            <a:r>
              <a:rPr lang="en"/>
              <a:t> </a:t>
            </a:r>
            <a:r>
              <a:rPr lang="en"/>
              <a:t>managments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Automation is bad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31c0ce266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c31c0ce266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Open source mean ; Community driven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need to be a coder, no need to change carrier to become programmer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Cloud formation can only used in AWS, deployment only used in GCP etc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5be13b1c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5be13b1c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Open source mean ; Community driven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need to be a coder, no need to change carrier to become programmer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Cloud formation can only used in AWS, deployment only used in GCP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slide, lets discuss about current IT legacy process and deployment models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58d08798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c58d08798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c58d08798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c58d08798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58d08798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58d08798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31c0ce266_1_2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c31c0ce266_1_2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502770d2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502770d2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c31c0ce266_1_2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c31c0ce266_1_2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Save us lot of headache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need of domain knowledge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Traditional</a:t>
            </a:r>
            <a:r>
              <a:rPr lang="en"/>
              <a:t> </a:t>
            </a:r>
            <a:r>
              <a:rPr lang="en"/>
              <a:t>infrastructure</a:t>
            </a:r>
            <a:r>
              <a:rPr lang="en"/>
              <a:t> no sort of </a:t>
            </a:r>
            <a:r>
              <a:rPr lang="en"/>
              <a:t>auto scaling</a:t>
            </a:r>
            <a:r>
              <a:rPr lang="en"/>
              <a:t> concepts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Cloud is different - add more resource of same type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- Idempotent compares the real world desired end state to decide what to add, delete or upgrade without having to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Reprovision</a:t>
            </a:r>
            <a:r>
              <a:rPr lang="en"/>
              <a:t> the whole </a:t>
            </a:r>
            <a:r>
              <a:rPr lang="en"/>
              <a:t>infrastructure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- </a:t>
            </a:r>
            <a:r>
              <a:rPr lang="en"/>
              <a:t>immutable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Reduce configuration drift/bad changes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Easier</a:t>
            </a:r>
            <a:r>
              <a:rPr lang="en"/>
              <a:t> to updgaer / rolls back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c31c0ce266_1_3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c31c0ce266_1_3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502770d2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a502770d2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31c0ce266_1_3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31c0ce266_1_3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Terraform CLI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Glossary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a502770d2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a502770d2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41a05c93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41a05c93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and welcome to my youtube </a:t>
            </a:r>
            <a:r>
              <a:rPr lang="en"/>
              <a:t>channel, My name is Gurpreet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video series, I am gonna talk about Automate GCP with Terraform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be happy to share my knowledge and experience related to Terraform with examples and demos in this video series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c5d0615b3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c5d0615b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c5d0615b34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c5d0615b34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jump into this and talk about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going to discuss in this 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Initially we start with basic of Terraform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are the process and deployment models we use in legacy environment, this will be a fun topic to be discussed 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Than  going forward we will see Benefits of using terraform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the end we are going to see the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c5d0615b34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c5d0615b34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Save us lot of headache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need of domain knowledge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Traditional infrastructure no sort of auto scaling concepts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Cloud is different - add more resource of same type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- Idempotent compares the real world desired end state to decide what to add, delete or upgrade without having to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Reprovision the whole infrastructure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- immutable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Reduce configuration drift/bad changes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Easier to updgaer / rolls back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c58d087982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c58d087982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Save us lot of headache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need of domain knowledge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Traditional infrastructure no sort of auto scaling concepts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Cloud is different - add more resource of same type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- Idempotent compares the real world desired end state to decide what to add, delete or upgrade without having to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Reprovision the whole infrastructure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- immutable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Reduce configuration drift/bad changes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Easier to updgaer / rolls back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c58d087982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c58d087982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c58d087982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c58d08798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and welcome to my youtube channel, My name is Gurpreet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video series, I am gonna talk about Automate GCP with Terraform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be happy to share my knowledge and experience related to Terraform with examples and demos in this video series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c58d087982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c58d087982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jump into this and talk about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going to discuss in this 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Initially we start with basic of Terraform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are the process and deployment models we use in legacy environment, this will be a fun topic to be discussed 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Than  going forward we will see Benefits of using terraform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the end we are going to see the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c58d087982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c58d087982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Save us lot of headache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need of domain knowledge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Traditional infrastructure no sort of auto scaling concepts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Cloud is different - add more resource of same type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- Idempotent compares the real world desired end state to decide what to add, delete or upgrade without having to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Reprovision the whole infrastructure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- immutable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Reduce configuration drift/bad changes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Easier to updgaer / rolls back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c33dca7d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c33dca7d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and welcome to my youtube channel, My name is Gurpreet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video series, I am gonna talk about Automate GCP with Terraform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be happy to share my knowledge and experience related to Terraform with examples and demos in this video series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c33dca7d7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c33dca7d7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Open source mean ; Community driven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need to be a coder, no need to change carrier to become programmer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Cloud formation can only used in AWS, deployment only used in GCP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slide, lets discuss about current IT legacy process and deployment models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6b3419e4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6b3419e4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Open source mean ; Community driven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need to be a coder, no need to change carrier to become programmer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Cloud formation can only used in AWS, deployment only used in GCP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slide, lets discuss about current IT legacy process and deployment models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c33dca7d7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c33dca7d7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Open source mean ; Community driven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need to be a coder, no need to change carrier to become programmer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Cloud formation can only used in AWS, deployment only used in GCP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slide, lets discuss about current IT legacy process and deployment models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c4719eea3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c4719eea3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Open source mean ; Community driven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need to be a coder, no need to change carrier to become programmer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Cloud formation can only used in AWS, deployment only used in GCP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slide, lets discuss about current IT legacy process and deployment models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33dca7d7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c33dca7d7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Save us lot of headache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need of domain knowledge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Traditional infrastructure no sort of auto scaling concepts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Cloud is different - add more resource of same type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- Idempotent compares the real world desired end state to decide what to add, delete or upgrade without having to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Reprovision the whole infrastructure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- immutable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Reduce configuration drift/bad changes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Easier to updgaer / rolls back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c33dca7d7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c33dca7d7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jump into this and talk about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going to discuss in this 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Initially we start with basic of Terraform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are the process and deployment models we use in legacy environment, this will be a fun topic to be discussed 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Than  going forward we will see Benefits of using terraform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the end we are going to see the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c6884d40c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c6884d40c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c7af6124fd_1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c7af6124fd_1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and welcome to my youtube channel, My name is Gurpreet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video series, I am gonna talk about Automate GCP with Terraform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be happy to share my knowledge and experience related to Terraform with examples and demos in this video series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c7af6124fd_1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c7af6124fd_1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Open source mean ; Community driven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need to be a coder, no need to change carrier to become programmer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Cloud formation can only used in AWS, deployment only used in GCP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slide, lets discuss about current IT legacy process and deployment models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7af6124fd_1_3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7af6124fd_1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c7af6124fd_1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c7af6124fd_1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and welcome to my youtube channel, My name is Gurpreet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video series, I am gonna talk about Automate GCP with Terraform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be happy to share my knowledge and experience related to Terraform with examples and demos in this video series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7af6124fd_1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7af6124fd_1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Open source mean ; Community driven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need to be a coder, no need to change carrier to become programmer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Cloud formation can only used in AWS, deployment only used in GCP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slide, lets discuss about current IT legacy process and deployment models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5c051476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5c051476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Open source mean ; Community driven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need to be a coder, no need to change carrier to become programmer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Cloud formation can only used in AWS, deployment only used in GCP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slide, lets discuss about current IT legacy process and deployment models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c7af6124fd_1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c7af6124fd_1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Save us lot of headache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need of domain knowledge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Traditional infrastructure no sort of auto scaling concepts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Cloud is different - add more resource of same type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- Idempotent compares the real world desired end state to decide what to add, delete or upgrade without having to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Reprovision the whole infrastructure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- immutable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Reduce configuration drift/bad changes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Easier to updgaer / rolls back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ce193720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ce193720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and welcome to my youtube channel, My name is Gurpreet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video series, I am gonna talk about Automate GCP with Terraform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be happy to share my knowledge and experience related to Terraform with examples and demos in this video series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d5be13b1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d5be13b1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and welcome to my youtube channel, My name is Gurpreet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video series, I am gonna talk about Automate GCP with Terraform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be happy to share my knowledge and experience related to Terraform with examples and demos in this video series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5c051476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5c051476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Open source mean ; Community driven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need to be a coder, no need to change carrier to become programmer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Cloud formation can only used in AWS, deployment only used in GCP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slide, lets discuss about current IT legacy process and deployment models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5c05147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5c05147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and welcome to my youtube channel, My name is Gurpreet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video series, I am gonna talk about Automate GCP with Terraform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be happy to share my knowledge and experience related to Terraform with examples and demos in this video series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5c051476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5c051476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Open source mean ; Community driven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need to be a coder, no need to change carrier to become programmer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Cloud formation can only used in AWS, deployment only used in GCP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slide, lets discuss about current IT legacy process and deployment models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5aedf06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5aedf06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and welcome to my youtube channel, My name is Gurpreet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video series, I am gonna talk about Automate GCP with Terraform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be happy to share my knowledge and experience related to Terraform with examples and demos in this video series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85825" y="1351478"/>
            <a:ext cx="5772300" cy="20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400">
                <a:latin typeface="Teko Light"/>
                <a:ea typeface="Teko Light"/>
                <a:cs typeface="Teko Light"/>
                <a:sym typeface="Tek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85850" y="3157632"/>
            <a:ext cx="57723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200">
                <a:solidFill>
                  <a:srgbClr val="00C3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285450" y="1814038"/>
            <a:ext cx="4574400" cy="13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87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subTitle"/>
          </p:nvPr>
        </p:nvSpPr>
        <p:spPr>
          <a:xfrm>
            <a:off x="2284150" y="2932563"/>
            <a:ext cx="4574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" type="subTitle"/>
          </p:nvPr>
        </p:nvSpPr>
        <p:spPr>
          <a:xfrm>
            <a:off x="1794875" y="2605023"/>
            <a:ext cx="14859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2" type="subTitle"/>
          </p:nvPr>
        </p:nvSpPr>
        <p:spPr>
          <a:xfrm>
            <a:off x="1794875" y="2912377"/>
            <a:ext cx="14859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3" type="subTitle"/>
          </p:nvPr>
        </p:nvSpPr>
        <p:spPr>
          <a:xfrm>
            <a:off x="3829050" y="2605023"/>
            <a:ext cx="14859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idx="4" type="subTitle"/>
          </p:nvPr>
        </p:nvSpPr>
        <p:spPr>
          <a:xfrm>
            <a:off x="3829050" y="2912377"/>
            <a:ext cx="14859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5" type="subTitle"/>
          </p:nvPr>
        </p:nvSpPr>
        <p:spPr>
          <a:xfrm>
            <a:off x="5863225" y="2605023"/>
            <a:ext cx="14859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6" type="subTitle"/>
          </p:nvPr>
        </p:nvSpPr>
        <p:spPr>
          <a:xfrm>
            <a:off x="5863225" y="2912377"/>
            <a:ext cx="14859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" type="subTitle"/>
          </p:nvPr>
        </p:nvSpPr>
        <p:spPr>
          <a:xfrm>
            <a:off x="1467664" y="1610688"/>
            <a:ext cx="26145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2" type="subTitle"/>
          </p:nvPr>
        </p:nvSpPr>
        <p:spPr>
          <a:xfrm>
            <a:off x="1467661" y="1919031"/>
            <a:ext cx="26145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3" type="subTitle"/>
          </p:nvPr>
        </p:nvSpPr>
        <p:spPr>
          <a:xfrm>
            <a:off x="1467664" y="2875938"/>
            <a:ext cx="26145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4" type="subTitle"/>
          </p:nvPr>
        </p:nvSpPr>
        <p:spPr>
          <a:xfrm>
            <a:off x="1467661" y="3184281"/>
            <a:ext cx="26145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5" type="subTitle"/>
          </p:nvPr>
        </p:nvSpPr>
        <p:spPr>
          <a:xfrm>
            <a:off x="5061839" y="1610688"/>
            <a:ext cx="26145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6" type="subTitle"/>
          </p:nvPr>
        </p:nvSpPr>
        <p:spPr>
          <a:xfrm>
            <a:off x="5061836" y="1919031"/>
            <a:ext cx="26145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7" type="subTitle"/>
          </p:nvPr>
        </p:nvSpPr>
        <p:spPr>
          <a:xfrm>
            <a:off x="5061839" y="2875938"/>
            <a:ext cx="26145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8" type="subTitle"/>
          </p:nvPr>
        </p:nvSpPr>
        <p:spPr>
          <a:xfrm>
            <a:off x="5061836" y="3184281"/>
            <a:ext cx="26145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441525" y="1881796"/>
            <a:ext cx="15969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00C3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C3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C3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C3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C3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C3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C3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C3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00C3FF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2" type="subTitle"/>
          </p:nvPr>
        </p:nvSpPr>
        <p:spPr>
          <a:xfrm>
            <a:off x="1441525" y="2190140"/>
            <a:ext cx="15969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3" type="subTitle"/>
          </p:nvPr>
        </p:nvSpPr>
        <p:spPr>
          <a:xfrm>
            <a:off x="3773550" y="1881796"/>
            <a:ext cx="15969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4" type="subTitle"/>
          </p:nvPr>
        </p:nvSpPr>
        <p:spPr>
          <a:xfrm>
            <a:off x="3773550" y="2190140"/>
            <a:ext cx="15969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5" type="subTitle"/>
          </p:nvPr>
        </p:nvSpPr>
        <p:spPr>
          <a:xfrm>
            <a:off x="6105575" y="1881796"/>
            <a:ext cx="15969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6" type="subTitle"/>
          </p:nvPr>
        </p:nvSpPr>
        <p:spPr>
          <a:xfrm>
            <a:off x="6105575" y="2190140"/>
            <a:ext cx="15969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7" type="subTitle"/>
          </p:nvPr>
        </p:nvSpPr>
        <p:spPr>
          <a:xfrm>
            <a:off x="1441525" y="3743889"/>
            <a:ext cx="15969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8" type="subTitle"/>
          </p:nvPr>
        </p:nvSpPr>
        <p:spPr>
          <a:xfrm>
            <a:off x="1441525" y="4052232"/>
            <a:ext cx="15969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9" type="subTitle"/>
          </p:nvPr>
        </p:nvSpPr>
        <p:spPr>
          <a:xfrm>
            <a:off x="3773550" y="3743889"/>
            <a:ext cx="15969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3" type="subTitle"/>
          </p:nvPr>
        </p:nvSpPr>
        <p:spPr>
          <a:xfrm>
            <a:off x="3773550" y="4052232"/>
            <a:ext cx="15969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4" type="subTitle"/>
          </p:nvPr>
        </p:nvSpPr>
        <p:spPr>
          <a:xfrm>
            <a:off x="6105575" y="3743889"/>
            <a:ext cx="15969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5" type="subTitle"/>
          </p:nvPr>
        </p:nvSpPr>
        <p:spPr>
          <a:xfrm>
            <a:off x="6105575" y="4052232"/>
            <a:ext cx="15969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hasCustomPrompt="1" type="title"/>
          </p:nvPr>
        </p:nvSpPr>
        <p:spPr>
          <a:xfrm>
            <a:off x="3042972" y="617725"/>
            <a:ext cx="3053700" cy="5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3047328" y="1174375"/>
            <a:ext cx="30537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hasCustomPrompt="1" idx="2" type="title"/>
          </p:nvPr>
        </p:nvSpPr>
        <p:spPr>
          <a:xfrm>
            <a:off x="3042972" y="2094975"/>
            <a:ext cx="3053700" cy="5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7"/>
          <p:cNvSpPr txBox="1"/>
          <p:nvPr>
            <p:ph idx="3" type="subTitle"/>
          </p:nvPr>
        </p:nvSpPr>
        <p:spPr>
          <a:xfrm>
            <a:off x="3047328" y="2651625"/>
            <a:ext cx="30537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hasCustomPrompt="1" idx="4" type="title"/>
          </p:nvPr>
        </p:nvSpPr>
        <p:spPr>
          <a:xfrm>
            <a:off x="3042972" y="3572225"/>
            <a:ext cx="3053700" cy="5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7"/>
          <p:cNvSpPr txBox="1"/>
          <p:nvPr>
            <p:ph idx="5" type="subTitle"/>
          </p:nvPr>
        </p:nvSpPr>
        <p:spPr>
          <a:xfrm>
            <a:off x="3047328" y="4128875"/>
            <a:ext cx="30537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1829900" y="365150"/>
            <a:ext cx="29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1829892" y="2003550"/>
            <a:ext cx="18618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2" type="subTitle"/>
          </p:nvPr>
        </p:nvSpPr>
        <p:spPr>
          <a:xfrm>
            <a:off x="1829892" y="2311298"/>
            <a:ext cx="1861800" cy="12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5848248" y="2306119"/>
            <a:ext cx="21027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4">
  <p:cSld name="CUSTOM_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" type="subTitle"/>
          </p:nvPr>
        </p:nvSpPr>
        <p:spPr>
          <a:xfrm>
            <a:off x="2133450" y="2010175"/>
            <a:ext cx="1945800" cy="14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217000" y="2865975"/>
            <a:ext cx="4710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3921000" y="1440325"/>
            <a:ext cx="1302000" cy="10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217000" y="3707774"/>
            <a:ext cx="47100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2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" type="subTitle"/>
          </p:nvPr>
        </p:nvSpPr>
        <p:spPr>
          <a:xfrm>
            <a:off x="2357618" y="1325150"/>
            <a:ext cx="22530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2" type="subTitle"/>
          </p:nvPr>
        </p:nvSpPr>
        <p:spPr>
          <a:xfrm>
            <a:off x="2356950" y="1637764"/>
            <a:ext cx="22539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hasCustomPrompt="1" idx="3" type="title"/>
          </p:nvPr>
        </p:nvSpPr>
        <p:spPr>
          <a:xfrm>
            <a:off x="1591728" y="1639847"/>
            <a:ext cx="632700" cy="4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2" name="Google Shape;102;p25"/>
          <p:cNvSpPr txBox="1"/>
          <p:nvPr>
            <p:ph idx="4" type="subTitle"/>
          </p:nvPr>
        </p:nvSpPr>
        <p:spPr>
          <a:xfrm>
            <a:off x="2359977" y="2414347"/>
            <a:ext cx="22596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5" type="subTitle"/>
          </p:nvPr>
        </p:nvSpPr>
        <p:spPr>
          <a:xfrm>
            <a:off x="2355775" y="2729037"/>
            <a:ext cx="2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hasCustomPrompt="1" idx="6" type="title"/>
          </p:nvPr>
        </p:nvSpPr>
        <p:spPr>
          <a:xfrm>
            <a:off x="1592641" y="2748283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25"/>
          <p:cNvSpPr txBox="1"/>
          <p:nvPr>
            <p:ph idx="7" type="subTitle"/>
          </p:nvPr>
        </p:nvSpPr>
        <p:spPr>
          <a:xfrm>
            <a:off x="2361323" y="3503072"/>
            <a:ext cx="22539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5"/>
          <p:cNvSpPr txBox="1"/>
          <p:nvPr>
            <p:ph idx="8" type="subTitle"/>
          </p:nvPr>
        </p:nvSpPr>
        <p:spPr>
          <a:xfrm>
            <a:off x="2355775" y="3817123"/>
            <a:ext cx="2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hasCustomPrompt="1" idx="9" type="title"/>
          </p:nvPr>
        </p:nvSpPr>
        <p:spPr>
          <a:xfrm>
            <a:off x="1592641" y="3812099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8" name="Google Shape;108;p25"/>
          <p:cNvSpPr txBox="1"/>
          <p:nvPr>
            <p:ph idx="13" type="subTitle"/>
          </p:nvPr>
        </p:nvSpPr>
        <p:spPr>
          <a:xfrm>
            <a:off x="5596823" y="1326950"/>
            <a:ext cx="22542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9" name="Google Shape;109;p25"/>
          <p:cNvSpPr txBox="1"/>
          <p:nvPr>
            <p:ph idx="14" type="subTitle"/>
          </p:nvPr>
        </p:nvSpPr>
        <p:spPr>
          <a:xfrm>
            <a:off x="5591275" y="1636114"/>
            <a:ext cx="225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hasCustomPrompt="1" idx="15" type="title"/>
          </p:nvPr>
        </p:nvSpPr>
        <p:spPr>
          <a:xfrm>
            <a:off x="4847758" y="1640747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1" name="Google Shape;111;p25"/>
          <p:cNvSpPr txBox="1"/>
          <p:nvPr>
            <p:ph idx="16" type="subTitle"/>
          </p:nvPr>
        </p:nvSpPr>
        <p:spPr>
          <a:xfrm>
            <a:off x="5596823" y="2414347"/>
            <a:ext cx="22542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2" name="Google Shape;112;p25"/>
          <p:cNvSpPr txBox="1"/>
          <p:nvPr>
            <p:ph idx="17" type="subTitle"/>
          </p:nvPr>
        </p:nvSpPr>
        <p:spPr>
          <a:xfrm>
            <a:off x="5591278" y="2729037"/>
            <a:ext cx="225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hasCustomPrompt="1" idx="18" type="title"/>
          </p:nvPr>
        </p:nvSpPr>
        <p:spPr>
          <a:xfrm>
            <a:off x="4847758" y="2748283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4" name="Google Shape;114;p25"/>
          <p:cNvSpPr txBox="1"/>
          <p:nvPr>
            <p:ph idx="19" type="subTitle"/>
          </p:nvPr>
        </p:nvSpPr>
        <p:spPr>
          <a:xfrm>
            <a:off x="5596823" y="3503072"/>
            <a:ext cx="22542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5" name="Google Shape;115;p25"/>
          <p:cNvSpPr txBox="1"/>
          <p:nvPr>
            <p:ph idx="20" type="subTitle"/>
          </p:nvPr>
        </p:nvSpPr>
        <p:spPr>
          <a:xfrm>
            <a:off x="5591278" y="3817123"/>
            <a:ext cx="225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hasCustomPrompt="1" idx="21" type="title"/>
          </p:nvPr>
        </p:nvSpPr>
        <p:spPr>
          <a:xfrm>
            <a:off x="4847758" y="3812099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622625" y="189325"/>
            <a:ext cx="41889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8100"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81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81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81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81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81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81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81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8100"/>
            </a:lvl9pPr>
          </a:lstStyle>
          <a:p/>
        </p:txBody>
      </p:sp>
      <p:sp>
        <p:nvSpPr>
          <p:cNvPr id="119" name="Google Shape;119;p26"/>
          <p:cNvSpPr txBox="1"/>
          <p:nvPr>
            <p:ph idx="1" type="subTitle"/>
          </p:nvPr>
        </p:nvSpPr>
        <p:spPr>
          <a:xfrm>
            <a:off x="622624" y="1499100"/>
            <a:ext cx="41889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/>
        </p:nvSpPr>
        <p:spPr>
          <a:xfrm>
            <a:off x="4050875" y="3368550"/>
            <a:ext cx="44769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CREDITS:</a:t>
            </a:r>
            <a:r>
              <a:rPr b="1"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presentation template was created by </a:t>
            </a:r>
            <a:r>
              <a:rPr b="1" lang="en" sz="1600">
                <a:solidFill>
                  <a:schemeClr val="accent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, including icon by </a:t>
            </a:r>
            <a:r>
              <a:rPr b="1" lang="en" sz="1600">
                <a:solidFill>
                  <a:schemeClr val="accent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, and infographics &amp; images from </a:t>
            </a:r>
            <a:r>
              <a:rPr b="1" lang="en" sz="1600">
                <a:solidFill>
                  <a:schemeClr val="accent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600">
              <a:solidFill>
                <a:schemeClr val="accen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5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4862000" y="365160"/>
            <a:ext cx="29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1" type="subTitle"/>
          </p:nvPr>
        </p:nvSpPr>
        <p:spPr>
          <a:xfrm>
            <a:off x="4862000" y="1794650"/>
            <a:ext cx="24075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4" name="Google Shape;124;p27"/>
          <p:cNvSpPr txBox="1"/>
          <p:nvPr>
            <p:ph idx="2" type="subTitle"/>
          </p:nvPr>
        </p:nvSpPr>
        <p:spPr>
          <a:xfrm>
            <a:off x="4862000" y="2127857"/>
            <a:ext cx="24075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5017443" y="2545175"/>
            <a:ext cx="3409200" cy="6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7" name="Google Shape;127;p28"/>
          <p:cNvSpPr txBox="1"/>
          <p:nvPr>
            <p:ph hasCustomPrompt="1" idx="2" type="title"/>
          </p:nvPr>
        </p:nvSpPr>
        <p:spPr>
          <a:xfrm>
            <a:off x="5017400" y="1274075"/>
            <a:ext cx="3409200" cy="12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8" name="Google Shape;128;p28"/>
          <p:cNvSpPr txBox="1"/>
          <p:nvPr>
            <p:ph idx="1" type="subTitle"/>
          </p:nvPr>
        </p:nvSpPr>
        <p:spPr>
          <a:xfrm>
            <a:off x="5017400" y="3226550"/>
            <a:ext cx="3409200" cy="6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0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0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1" name="Google Shape;141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62400" y="1107145"/>
            <a:ext cx="7619100" cy="3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2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6" name="Google Shape;146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3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2" name="Google Shape;152;p33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3" name="Google Shape;153;p33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4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5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5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3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8" name="Google Shape;168;p3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3" name="Google Shape;173;p37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4" name="Google Shape;174;p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8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8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80" name="Google Shape;180;p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3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2241325" y="2895800"/>
            <a:ext cx="21120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2241325" y="3209694"/>
            <a:ext cx="21120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4789675" y="2895800"/>
            <a:ext cx="21120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4789675" y="3209694"/>
            <a:ext cx="21120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454150" y="1658625"/>
            <a:ext cx="4235700" cy="23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2411400" y="1610350"/>
            <a:ext cx="4321200" cy="11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11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" name="Google Shape;31;p8"/>
          <p:cNvSpPr txBox="1"/>
          <p:nvPr>
            <p:ph idx="1" type="subTitle"/>
          </p:nvPr>
        </p:nvSpPr>
        <p:spPr>
          <a:xfrm>
            <a:off x="2411400" y="2893950"/>
            <a:ext cx="4321200" cy="7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3049500" y="1735110"/>
            <a:ext cx="5331000" cy="24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1954800" y="1696463"/>
            <a:ext cx="5234400" cy="14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7" name="Google Shape;37;p10"/>
          <p:cNvSpPr txBox="1"/>
          <p:nvPr>
            <p:ph type="title"/>
          </p:nvPr>
        </p:nvSpPr>
        <p:spPr>
          <a:xfrm>
            <a:off x="1954800" y="3026750"/>
            <a:ext cx="523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38383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●"/>
              <a:defRPr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○"/>
              <a:defRPr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302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■"/>
              <a:defRPr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302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●"/>
              <a:defRPr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○"/>
              <a:defRPr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■"/>
              <a:defRPr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302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●"/>
              <a:defRPr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302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/>
              <a:buChar char="○"/>
              <a:defRPr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Titillium Web"/>
              <a:buChar char="■"/>
              <a:defRPr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" name="Google Shape;131;p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2" name="Google Shape;132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jp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terraform.io/downloads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registry.terraform.io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idx="2" type="title"/>
          </p:nvPr>
        </p:nvSpPr>
        <p:spPr>
          <a:xfrm>
            <a:off x="5017400" y="1274075"/>
            <a:ext cx="3409200" cy="12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92" name="Google Shape;192;p41"/>
          <p:cNvSpPr/>
          <p:nvPr/>
        </p:nvSpPr>
        <p:spPr>
          <a:xfrm flipH="1" rot="2756328">
            <a:off x="787775" y="4489654"/>
            <a:ext cx="248252" cy="233321"/>
          </a:xfrm>
          <a:custGeom>
            <a:rect b="b" l="l" r="r" t="t"/>
            <a:pathLst>
              <a:path extrusionOk="0" h="1250" w="1330">
                <a:moveTo>
                  <a:pt x="1234" y="0"/>
                </a:moveTo>
                <a:cubicBezTo>
                  <a:pt x="1180" y="0"/>
                  <a:pt x="1128" y="9"/>
                  <a:pt x="1081" y="32"/>
                </a:cubicBezTo>
                <a:cubicBezTo>
                  <a:pt x="994" y="70"/>
                  <a:pt x="919" y="132"/>
                  <a:pt x="870" y="219"/>
                </a:cubicBezTo>
                <a:cubicBezTo>
                  <a:pt x="820" y="293"/>
                  <a:pt x="783" y="380"/>
                  <a:pt x="770" y="467"/>
                </a:cubicBezTo>
                <a:cubicBezTo>
                  <a:pt x="765" y="487"/>
                  <a:pt x="760" y="508"/>
                  <a:pt x="757" y="529"/>
                </a:cubicBezTo>
                <a:lnTo>
                  <a:pt x="757" y="529"/>
                </a:lnTo>
                <a:cubicBezTo>
                  <a:pt x="707" y="535"/>
                  <a:pt x="658" y="543"/>
                  <a:pt x="609" y="554"/>
                </a:cubicBezTo>
                <a:cubicBezTo>
                  <a:pt x="510" y="591"/>
                  <a:pt x="398" y="641"/>
                  <a:pt x="311" y="715"/>
                </a:cubicBezTo>
                <a:cubicBezTo>
                  <a:pt x="224" y="778"/>
                  <a:pt x="162" y="864"/>
                  <a:pt x="100" y="951"/>
                </a:cubicBezTo>
                <a:cubicBezTo>
                  <a:pt x="50" y="1038"/>
                  <a:pt x="13" y="1138"/>
                  <a:pt x="0" y="1249"/>
                </a:cubicBezTo>
                <a:cubicBezTo>
                  <a:pt x="149" y="1125"/>
                  <a:pt x="298" y="1038"/>
                  <a:pt x="472" y="964"/>
                </a:cubicBezTo>
                <a:cubicBezTo>
                  <a:pt x="534" y="939"/>
                  <a:pt x="609" y="914"/>
                  <a:pt x="696" y="902"/>
                </a:cubicBezTo>
                <a:cubicBezTo>
                  <a:pt x="749" y="893"/>
                  <a:pt x="801" y="884"/>
                  <a:pt x="854" y="884"/>
                </a:cubicBezTo>
                <a:cubicBezTo>
                  <a:pt x="876" y="884"/>
                  <a:pt x="898" y="886"/>
                  <a:pt x="919" y="889"/>
                </a:cubicBezTo>
                <a:lnTo>
                  <a:pt x="1155" y="889"/>
                </a:lnTo>
                <a:lnTo>
                  <a:pt x="1106" y="678"/>
                </a:lnTo>
                <a:cubicBezTo>
                  <a:pt x="1093" y="616"/>
                  <a:pt x="1081" y="566"/>
                  <a:pt x="1081" y="504"/>
                </a:cubicBezTo>
                <a:cubicBezTo>
                  <a:pt x="1081" y="442"/>
                  <a:pt x="1093" y="380"/>
                  <a:pt x="1106" y="330"/>
                </a:cubicBezTo>
                <a:cubicBezTo>
                  <a:pt x="1118" y="268"/>
                  <a:pt x="1143" y="219"/>
                  <a:pt x="1168" y="169"/>
                </a:cubicBezTo>
                <a:cubicBezTo>
                  <a:pt x="1217" y="107"/>
                  <a:pt x="1267" y="57"/>
                  <a:pt x="1329" y="7"/>
                </a:cubicBezTo>
                <a:cubicBezTo>
                  <a:pt x="1297" y="3"/>
                  <a:pt x="1266" y="0"/>
                  <a:pt x="12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1"/>
          <p:cNvSpPr/>
          <p:nvPr/>
        </p:nvSpPr>
        <p:spPr>
          <a:xfrm flipH="1" rot="2756328">
            <a:off x="365270" y="4065870"/>
            <a:ext cx="303875" cy="125434"/>
          </a:xfrm>
          <a:custGeom>
            <a:rect b="b" l="l" r="r" t="t"/>
            <a:pathLst>
              <a:path extrusionOk="0" h="672" w="1628">
                <a:moveTo>
                  <a:pt x="534" y="0"/>
                </a:moveTo>
                <a:cubicBezTo>
                  <a:pt x="423" y="13"/>
                  <a:pt x="323" y="38"/>
                  <a:pt x="224" y="100"/>
                </a:cubicBezTo>
                <a:cubicBezTo>
                  <a:pt x="137" y="149"/>
                  <a:pt x="50" y="212"/>
                  <a:pt x="0" y="298"/>
                </a:cubicBezTo>
                <a:cubicBezTo>
                  <a:pt x="67" y="293"/>
                  <a:pt x="136" y="290"/>
                  <a:pt x="206" y="290"/>
                </a:cubicBezTo>
                <a:cubicBezTo>
                  <a:pt x="306" y="290"/>
                  <a:pt x="408" y="296"/>
                  <a:pt x="509" y="311"/>
                </a:cubicBezTo>
                <a:cubicBezTo>
                  <a:pt x="634" y="336"/>
                  <a:pt x="745" y="423"/>
                  <a:pt x="820" y="534"/>
                </a:cubicBezTo>
                <a:lnTo>
                  <a:pt x="919" y="671"/>
                </a:lnTo>
                <a:lnTo>
                  <a:pt x="1043" y="597"/>
                </a:lnTo>
                <a:cubicBezTo>
                  <a:pt x="1093" y="572"/>
                  <a:pt x="1130" y="559"/>
                  <a:pt x="1180" y="534"/>
                </a:cubicBezTo>
                <a:cubicBezTo>
                  <a:pt x="1230" y="522"/>
                  <a:pt x="1279" y="510"/>
                  <a:pt x="1329" y="497"/>
                </a:cubicBezTo>
                <a:cubicBezTo>
                  <a:pt x="1342" y="494"/>
                  <a:pt x="1356" y="492"/>
                  <a:pt x="1369" y="492"/>
                </a:cubicBezTo>
                <a:cubicBezTo>
                  <a:pt x="1405" y="492"/>
                  <a:pt x="1442" y="504"/>
                  <a:pt x="1478" y="522"/>
                </a:cubicBezTo>
                <a:cubicBezTo>
                  <a:pt x="1528" y="547"/>
                  <a:pt x="1578" y="584"/>
                  <a:pt x="1615" y="646"/>
                </a:cubicBezTo>
                <a:cubicBezTo>
                  <a:pt x="1627" y="559"/>
                  <a:pt x="1615" y="485"/>
                  <a:pt x="1578" y="423"/>
                </a:cubicBezTo>
                <a:cubicBezTo>
                  <a:pt x="1528" y="348"/>
                  <a:pt x="1453" y="286"/>
                  <a:pt x="1366" y="261"/>
                </a:cubicBezTo>
                <a:cubicBezTo>
                  <a:pt x="1292" y="236"/>
                  <a:pt x="1205" y="236"/>
                  <a:pt x="1130" y="236"/>
                </a:cubicBezTo>
                <a:cubicBezTo>
                  <a:pt x="1101" y="241"/>
                  <a:pt x="1072" y="245"/>
                  <a:pt x="1045" y="250"/>
                </a:cubicBezTo>
                <a:lnTo>
                  <a:pt x="1045" y="250"/>
                </a:lnTo>
                <a:cubicBezTo>
                  <a:pt x="999" y="190"/>
                  <a:pt x="943" y="138"/>
                  <a:pt x="882" y="100"/>
                </a:cubicBezTo>
                <a:cubicBezTo>
                  <a:pt x="783" y="25"/>
                  <a:pt x="658" y="0"/>
                  <a:pt x="5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41"/>
          <p:cNvSpPr/>
          <p:nvPr/>
        </p:nvSpPr>
        <p:spPr>
          <a:xfrm>
            <a:off x="2769517" y="3933087"/>
            <a:ext cx="392758" cy="390995"/>
          </a:xfrm>
          <a:custGeom>
            <a:rect b="b" l="l" r="r" t="t"/>
            <a:pathLst>
              <a:path extrusionOk="0" h="7764" w="7799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41"/>
          <p:cNvSpPr/>
          <p:nvPr/>
        </p:nvSpPr>
        <p:spPr>
          <a:xfrm>
            <a:off x="4474950" y="1717088"/>
            <a:ext cx="194100" cy="194100"/>
          </a:xfrm>
          <a:custGeom>
            <a:rect b="b" l="l" r="r" t="t"/>
            <a:pathLst>
              <a:path extrusionOk="0" h="7764" w="7764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41"/>
          <p:cNvSpPr/>
          <p:nvPr/>
        </p:nvSpPr>
        <p:spPr>
          <a:xfrm>
            <a:off x="8330713" y="439700"/>
            <a:ext cx="194975" cy="194950"/>
          </a:xfrm>
          <a:custGeom>
            <a:rect b="b" l="l" r="r" t="t"/>
            <a:pathLst>
              <a:path extrusionOk="0" h="7798" w="7799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41"/>
          <p:cNvSpPr/>
          <p:nvPr/>
        </p:nvSpPr>
        <p:spPr>
          <a:xfrm>
            <a:off x="618738" y="440113"/>
            <a:ext cx="194125" cy="194125"/>
          </a:xfrm>
          <a:custGeom>
            <a:rect b="b" l="l" r="r" t="t"/>
            <a:pathLst>
              <a:path extrusionOk="0" h="7765" w="7765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41"/>
          <p:cNvSpPr/>
          <p:nvPr/>
        </p:nvSpPr>
        <p:spPr>
          <a:xfrm>
            <a:off x="702752" y="4028407"/>
            <a:ext cx="234641" cy="200377"/>
          </a:xfrm>
          <a:custGeom>
            <a:rect b="b" l="l" r="r" t="t"/>
            <a:pathLst>
              <a:path extrusionOk="0" h="3193" w="3739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1"/>
          <p:cNvSpPr/>
          <p:nvPr/>
        </p:nvSpPr>
        <p:spPr>
          <a:xfrm>
            <a:off x="7653490" y="4314698"/>
            <a:ext cx="200377" cy="200377"/>
          </a:xfrm>
          <a:custGeom>
            <a:rect b="b" l="l" r="r" t="t"/>
            <a:pathLst>
              <a:path extrusionOk="0" h="3193" w="3193">
                <a:moveTo>
                  <a:pt x="1603" y="0"/>
                </a:moveTo>
                <a:cubicBezTo>
                  <a:pt x="721" y="0"/>
                  <a:pt x="1" y="721"/>
                  <a:pt x="1" y="1590"/>
                </a:cubicBezTo>
                <a:cubicBezTo>
                  <a:pt x="1" y="2472"/>
                  <a:pt x="721" y="3192"/>
                  <a:pt x="1603" y="3192"/>
                </a:cubicBezTo>
                <a:cubicBezTo>
                  <a:pt x="2485" y="3192"/>
                  <a:pt x="3193" y="2472"/>
                  <a:pt x="3193" y="1590"/>
                </a:cubicBezTo>
                <a:cubicBezTo>
                  <a:pt x="3193" y="721"/>
                  <a:pt x="2485" y="0"/>
                  <a:pt x="1603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579" y="338825"/>
            <a:ext cx="3778600" cy="15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1"/>
          <p:cNvSpPr txBox="1"/>
          <p:nvPr>
            <p:ph type="title"/>
          </p:nvPr>
        </p:nvSpPr>
        <p:spPr>
          <a:xfrm>
            <a:off x="467700" y="2594700"/>
            <a:ext cx="8208600" cy="9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5700"/>
              <a:t>              Terraform Architecture</a:t>
            </a:r>
            <a:endParaRPr sz="5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"/>
          <p:cNvSpPr txBox="1"/>
          <p:nvPr>
            <p:ph type="title"/>
          </p:nvPr>
        </p:nvSpPr>
        <p:spPr>
          <a:xfrm>
            <a:off x="1165725" y="2469175"/>
            <a:ext cx="6916500" cy="21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Introduction to Terraform, DevOps and IaaS</a:t>
            </a:r>
            <a:endParaRPr sz="5700"/>
          </a:p>
        </p:txBody>
      </p:sp>
      <p:pic>
        <p:nvPicPr>
          <p:cNvPr id="283" name="Google Shape;2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650" y="841125"/>
            <a:ext cx="3561024" cy="1628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50"/>
          <p:cNvGrpSpPr/>
          <p:nvPr/>
        </p:nvGrpSpPr>
        <p:grpSpPr>
          <a:xfrm flipH="1">
            <a:off x="263143" y="760086"/>
            <a:ext cx="1173914" cy="1230307"/>
            <a:chOff x="6840176" y="984324"/>
            <a:chExt cx="1173914" cy="1230307"/>
          </a:xfrm>
        </p:grpSpPr>
        <p:sp>
          <p:nvSpPr>
            <p:cNvPr id="285" name="Google Shape;285;p50"/>
            <p:cNvSpPr/>
            <p:nvPr/>
          </p:nvSpPr>
          <p:spPr>
            <a:xfrm>
              <a:off x="7594894" y="1492230"/>
              <a:ext cx="419196" cy="630818"/>
            </a:xfrm>
            <a:custGeom>
              <a:rect b="b" l="l" r="r" t="t"/>
              <a:pathLst>
                <a:path extrusionOk="0" h="9664" w="6422">
                  <a:moveTo>
                    <a:pt x="945" y="1"/>
                  </a:moveTo>
                  <a:lnTo>
                    <a:pt x="1" y="7204"/>
                  </a:lnTo>
                  <a:lnTo>
                    <a:pt x="187" y="7204"/>
                  </a:lnTo>
                  <a:cubicBezTo>
                    <a:pt x="1752" y="7241"/>
                    <a:pt x="3963" y="8856"/>
                    <a:pt x="4596" y="9353"/>
                  </a:cubicBezTo>
                  <a:cubicBezTo>
                    <a:pt x="4695" y="9427"/>
                    <a:pt x="4758" y="9477"/>
                    <a:pt x="4758" y="9477"/>
                  </a:cubicBezTo>
                  <a:lnTo>
                    <a:pt x="4969" y="9663"/>
                  </a:lnTo>
                  <a:lnTo>
                    <a:pt x="5043" y="9390"/>
                  </a:lnTo>
                  <a:cubicBezTo>
                    <a:pt x="6422" y="3789"/>
                    <a:pt x="2919" y="1392"/>
                    <a:pt x="1591" y="497"/>
                  </a:cubicBezTo>
                  <a:cubicBezTo>
                    <a:pt x="1417" y="373"/>
                    <a:pt x="1280" y="274"/>
                    <a:pt x="1193" y="212"/>
                  </a:cubicBezTo>
                  <a:lnTo>
                    <a:pt x="945" y="1"/>
                  </a:lnTo>
                  <a:close/>
                </a:path>
              </a:pathLst>
            </a:custGeom>
            <a:gradFill>
              <a:gsLst>
                <a:gs pos="0">
                  <a:srgbClr val="FFA940"/>
                </a:gs>
                <a:gs pos="100000">
                  <a:srgbClr val="B6670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0"/>
            <p:cNvSpPr/>
            <p:nvPr/>
          </p:nvSpPr>
          <p:spPr>
            <a:xfrm>
              <a:off x="7650052" y="1492230"/>
              <a:ext cx="364039" cy="630818"/>
            </a:xfrm>
            <a:custGeom>
              <a:rect b="b" l="l" r="r" t="t"/>
              <a:pathLst>
                <a:path extrusionOk="0" h="9664" w="5577">
                  <a:moveTo>
                    <a:pt x="100" y="1"/>
                  </a:moveTo>
                  <a:lnTo>
                    <a:pt x="0" y="771"/>
                  </a:lnTo>
                  <a:lnTo>
                    <a:pt x="112" y="833"/>
                  </a:lnTo>
                  <a:cubicBezTo>
                    <a:pt x="1540" y="1541"/>
                    <a:pt x="2671" y="2708"/>
                    <a:pt x="3354" y="4149"/>
                  </a:cubicBezTo>
                  <a:cubicBezTo>
                    <a:pt x="4074" y="5714"/>
                    <a:pt x="4186" y="7502"/>
                    <a:pt x="3689" y="9166"/>
                  </a:cubicBezTo>
                  <a:lnTo>
                    <a:pt x="3652" y="9278"/>
                  </a:lnTo>
                  <a:lnTo>
                    <a:pt x="3751" y="9353"/>
                  </a:lnTo>
                  <a:cubicBezTo>
                    <a:pt x="3850" y="9427"/>
                    <a:pt x="3913" y="9477"/>
                    <a:pt x="3913" y="9477"/>
                  </a:cubicBezTo>
                  <a:lnTo>
                    <a:pt x="4124" y="9663"/>
                  </a:lnTo>
                  <a:lnTo>
                    <a:pt x="4198" y="9390"/>
                  </a:lnTo>
                  <a:cubicBezTo>
                    <a:pt x="5577" y="3789"/>
                    <a:pt x="2074" y="1392"/>
                    <a:pt x="746" y="497"/>
                  </a:cubicBezTo>
                  <a:cubicBezTo>
                    <a:pt x="572" y="373"/>
                    <a:pt x="435" y="274"/>
                    <a:pt x="348" y="212"/>
                  </a:cubicBez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0"/>
            <p:cNvSpPr/>
            <p:nvPr/>
          </p:nvSpPr>
          <p:spPr>
            <a:xfrm>
              <a:off x="7862459" y="1975397"/>
              <a:ext cx="134597" cy="210055"/>
            </a:xfrm>
            <a:custGeom>
              <a:rect b="b" l="l" r="r" t="t"/>
              <a:pathLst>
                <a:path extrusionOk="0" h="3218" w="2062">
                  <a:moveTo>
                    <a:pt x="1329" y="1"/>
                  </a:moveTo>
                  <a:cubicBezTo>
                    <a:pt x="1155" y="1"/>
                    <a:pt x="907" y="1"/>
                    <a:pt x="187" y="2100"/>
                  </a:cubicBezTo>
                  <a:cubicBezTo>
                    <a:pt x="0" y="2646"/>
                    <a:pt x="398" y="3217"/>
                    <a:pt x="981" y="3217"/>
                  </a:cubicBezTo>
                  <a:cubicBezTo>
                    <a:pt x="1354" y="3217"/>
                    <a:pt x="1677" y="2981"/>
                    <a:pt x="1789" y="2621"/>
                  </a:cubicBezTo>
                  <a:cubicBezTo>
                    <a:pt x="2062" y="1739"/>
                    <a:pt x="1938" y="609"/>
                    <a:pt x="1665" y="199"/>
                  </a:cubicBezTo>
                  <a:cubicBezTo>
                    <a:pt x="1590" y="88"/>
                    <a:pt x="1478" y="13"/>
                    <a:pt x="1354" y="1"/>
                  </a:cubicBezTo>
                  <a:close/>
                </a:path>
              </a:pathLst>
            </a:custGeom>
            <a:gradFill>
              <a:gsLst>
                <a:gs pos="0">
                  <a:srgbClr val="0CF800"/>
                </a:gs>
                <a:gs pos="100000">
                  <a:srgbClr val="0A710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0"/>
            <p:cNvSpPr/>
            <p:nvPr/>
          </p:nvSpPr>
          <p:spPr>
            <a:xfrm>
              <a:off x="6840176" y="1478457"/>
              <a:ext cx="406206" cy="614564"/>
            </a:xfrm>
            <a:custGeom>
              <a:rect b="b" l="l" r="r" t="t"/>
              <a:pathLst>
                <a:path extrusionOk="0" h="9415" w="6223">
                  <a:moveTo>
                    <a:pt x="5688" y="0"/>
                  </a:moveTo>
                  <a:lnTo>
                    <a:pt x="5428" y="199"/>
                  </a:lnTo>
                  <a:cubicBezTo>
                    <a:pt x="5341" y="261"/>
                    <a:pt x="5192" y="348"/>
                    <a:pt x="5018" y="460"/>
                  </a:cubicBezTo>
                  <a:cubicBezTo>
                    <a:pt x="3639" y="1280"/>
                    <a:pt x="0" y="3466"/>
                    <a:pt x="1056" y="9141"/>
                  </a:cubicBezTo>
                  <a:lnTo>
                    <a:pt x="1106" y="9415"/>
                  </a:lnTo>
                  <a:lnTo>
                    <a:pt x="1341" y="9253"/>
                  </a:lnTo>
                  <a:cubicBezTo>
                    <a:pt x="1341" y="9253"/>
                    <a:pt x="1391" y="9216"/>
                    <a:pt x="1503" y="9141"/>
                  </a:cubicBezTo>
                  <a:cubicBezTo>
                    <a:pt x="2149" y="8694"/>
                    <a:pt x="4384" y="7254"/>
                    <a:pt x="5962" y="7254"/>
                  </a:cubicBezTo>
                  <a:lnTo>
                    <a:pt x="6222" y="7254"/>
                  </a:lnTo>
                  <a:lnTo>
                    <a:pt x="5688" y="0"/>
                  </a:lnTo>
                  <a:close/>
                </a:path>
              </a:pathLst>
            </a:custGeom>
            <a:gradFill>
              <a:gsLst>
                <a:gs pos="0">
                  <a:srgbClr val="FFA940"/>
                </a:gs>
                <a:gs pos="100000">
                  <a:srgbClr val="B6670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0"/>
            <p:cNvSpPr/>
            <p:nvPr/>
          </p:nvSpPr>
          <p:spPr>
            <a:xfrm>
              <a:off x="6840176" y="1478457"/>
              <a:ext cx="375397" cy="614564"/>
            </a:xfrm>
            <a:custGeom>
              <a:rect b="b" l="l" r="r" t="t"/>
              <a:pathLst>
                <a:path extrusionOk="0" h="9415" w="5751">
                  <a:moveTo>
                    <a:pt x="5688" y="0"/>
                  </a:moveTo>
                  <a:lnTo>
                    <a:pt x="5428" y="199"/>
                  </a:lnTo>
                  <a:cubicBezTo>
                    <a:pt x="5341" y="261"/>
                    <a:pt x="5192" y="348"/>
                    <a:pt x="5018" y="460"/>
                  </a:cubicBezTo>
                  <a:cubicBezTo>
                    <a:pt x="3639" y="1280"/>
                    <a:pt x="0" y="3466"/>
                    <a:pt x="1056" y="9141"/>
                  </a:cubicBezTo>
                  <a:lnTo>
                    <a:pt x="1106" y="9415"/>
                  </a:lnTo>
                  <a:lnTo>
                    <a:pt x="1329" y="9253"/>
                  </a:lnTo>
                  <a:cubicBezTo>
                    <a:pt x="1329" y="9253"/>
                    <a:pt x="1391" y="9203"/>
                    <a:pt x="1491" y="9129"/>
                  </a:cubicBezTo>
                  <a:lnTo>
                    <a:pt x="1590" y="9067"/>
                  </a:lnTo>
                  <a:lnTo>
                    <a:pt x="1565" y="8943"/>
                  </a:lnTo>
                  <a:cubicBezTo>
                    <a:pt x="1168" y="7266"/>
                    <a:pt x="1391" y="5490"/>
                    <a:pt x="2198" y="3962"/>
                  </a:cubicBezTo>
                  <a:cubicBezTo>
                    <a:pt x="2956" y="2559"/>
                    <a:pt x="4161" y="1466"/>
                    <a:pt x="5626" y="833"/>
                  </a:cubicBezTo>
                  <a:lnTo>
                    <a:pt x="5750" y="783"/>
                  </a:lnTo>
                  <a:lnTo>
                    <a:pt x="568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0"/>
            <p:cNvSpPr/>
            <p:nvPr/>
          </p:nvSpPr>
          <p:spPr>
            <a:xfrm>
              <a:off x="7167664" y="984324"/>
              <a:ext cx="508362" cy="1172731"/>
            </a:xfrm>
            <a:custGeom>
              <a:rect b="b" l="l" r="r" t="t"/>
              <a:pathLst>
                <a:path extrusionOk="0" h="17966" w="7788">
                  <a:moveTo>
                    <a:pt x="4030" y="1"/>
                  </a:moveTo>
                  <a:cubicBezTo>
                    <a:pt x="3614" y="1"/>
                    <a:pt x="3197" y="131"/>
                    <a:pt x="2845" y="392"/>
                  </a:cubicBezTo>
                  <a:cubicBezTo>
                    <a:pt x="1653" y="1286"/>
                    <a:pt x="199" y="2814"/>
                    <a:pt x="137" y="5074"/>
                  </a:cubicBezTo>
                  <a:cubicBezTo>
                    <a:pt x="1" y="9582"/>
                    <a:pt x="647" y="14091"/>
                    <a:pt x="1032" y="16376"/>
                  </a:cubicBezTo>
                  <a:cubicBezTo>
                    <a:pt x="1081" y="16649"/>
                    <a:pt x="1131" y="16885"/>
                    <a:pt x="1168" y="17084"/>
                  </a:cubicBezTo>
                  <a:cubicBezTo>
                    <a:pt x="1243" y="17531"/>
                    <a:pt x="1640" y="17866"/>
                    <a:pt x="2100" y="17879"/>
                  </a:cubicBezTo>
                  <a:lnTo>
                    <a:pt x="5167" y="17966"/>
                  </a:lnTo>
                  <a:cubicBezTo>
                    <a:pt x="5614" y="17966"/>
                    <a:pt x="5999" y="17668"/>
                    <a:pt x="6111" y="17233"/>
                  </a:cubicBezTo>
                  <a:cubicBezTo>
                    <a:pt x="6161" y="17047"/>
                    <a:pt x="6223" y="16823"/>
                    <a:pt x="6285" y="16550"/>
                  </a:cubicBezTo>
                  <a:cubicBezTo>
                    <a:pt x="7142" y="12861"/>
                    <a:pt x="7614" y="9086"/>
                    <a:pt x="7726" y="5298"/>
                  </a:cubicBezTo>
                  <a:cubicBezTo>
                    <a:pt x="7788" y="2938"/>
                    <a:pt x="6422" y="1348"/>
                    <a:pt x="5254" y="429"/>
                  </a:cubicBezTo>
                  <a:cubicBezTo>
                    <a:pt x="4899" y="143"/>
                    <a:pt x="4465" y="1"/>
                    <a:pt x="403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0"/>
            <p:cNvSpPr/>
            <p:nvPr/>
          </p:nvSpPr>
          <p:spPr>
            <a:xfrm>
              <a:off x="7234180" y="2027291"/>
              <a:ext cx="346219" cy="126503"/>
            </a:xfrm>
            <a:custGeom>
              <a:rect b="b" l="l" r="r" t="t"/>
              <a:pathLst>
                <a:path extrusionOk="0" h="1938" w="5304">
                  <a:moveTo>
                    <a:pt x="0" y="1"/>
                  </a:moveTo>
                  <a:lnTo>
                    <a:pt x="75" y="398"/>
                  </a:lnTo>
                  <a:cubicBezTo>
                    <a:pt x="112" y="671"/>
                    <a:pt x="162" y="907"/>
                    <a:pt x="199" y="1093"/>
                  </a:cubicBezTo>
                  <a:cubicBezTo>
                    <a:pt x="273" y="1516"/>
                    <a:pt x="646" y="1826"/>
                    <a:pt x="1081" y="1851"/>
                  </a:cubicBezTo>
                  <a:lnTo>
                    <a:pt x="4148" y="1938"/>
                  </a:lnTo>
                  <a:cubicBezTo>
                    <a:pt x="4558" y="1938"/>
                    <a:pt x="4931" y="1652"/>
                    <a:pt x="5042" y="1242"/>
                  </a:cubicBezTo>
                  <a:cubicBezTo>
                    <a:pt x="5092" y="1056"/>
                    <a:pt x="5142" y="833"/>
                    <a:pt x="5204" y="559"/>
                  </a:cubicBezTo>
                  <a:lnTo>
                    <a:pt x="5303" y="187"/>
                  </a:lnTo>
                  <a:lnTo>
                    <a:pt x="4956" y="361"/>
                  </a:lnTo>
                  <a:cubicBezTo>
                    <a:pt x="4272" y="721"/>
                    <a:pt x="3527" y="907"/>
                    <a:pt x="2757" y="907"/>
                  </a:cubicBezTo>
                  <a:cubicBezTo>
                    <a:pt x="2559" y="907"/>
                    <a:pt x="2360" y="895"/>
                    <a:pt x="2161" y="870"/>
                  </a:cubicBezTo>
                  <a:cubicBezTo>
                    <a:pt x="1515" y="783"/>
                    <a:pt x="894" y="559"/>
                    <a:pt x="335" y="212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FFA940"/>
                </a:gs>
                <a:gs pos="100000">
                  <a:srgbClr val="B6670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0"/>
            <p:cNvSpPr/>
            <p:nvPr/>
          </p:nvSpPr>
          <p:spPr>
            <a:xfrm>
              <a:off x="7175758" y="984324"/>
              <a:ext cx="497852" cy="395305"/>
            </a:xfrm>
            <a:custGeom>
              <a:rect b="b" l="l" r="r" t="t"/>
              <a:pathLst>
                <a:path extrusionOk="0" h="6056" w="7627">
                  <a:moveTo>
                    <a:pt x="3901" y="1"/>
                  </a:moveTo>
                  <a:cubicBezTo>
                    <a:pt x="3487" y="1"/>
                    <a:pt x="3073" y="131"/>
                    <a:pt x="2721" y="392"/>
                  </a:cubicBezTo>
                  <a:cubicBezTo>
                    <a:pt x="1976" y="951"/>
                    <a:pt x="957" y="1895"/>
                    <a:pt x="398" y="3224"/>
                  </a:cubicBezTo>
                  <a:cubicBezTo>
                    <a:pt x="150" y="3807"/>
                    <a:pt x="13" y="4441"/>
                    <a:pt x="1" y="5074"/>
                  </a:cubicBezTo>
                  <a:lnTo>
                    <a:pt x="1" y="5236"/>
                  </a:lnTo>
                  <a:lnTo>
                    <a:pt x="150" y="5298"/>
                  </a:lnTo>
                  <a:cubicBezTo>
                    <a:pt x="1280" y="5757"/>
                    <a:pt x="2472" y="6018"/>
                    <a:pt x="3690" y="6055"/>
                  </a:cubicBezTo>
                  <a:lnTo>
                    <a:pt x="4099" y="6055"/>
                  </a:lnTo>
                  <a:cubicBezTo>
                    <a:pt x="5230" y="6055"/>
                    <a:pt x="6360" y="5869"/>
                    <a:pt x="7453" y="5509"/>
                  </a:cubicBezTo>
                  <a:lnTo>
                    <a:pt x="7602" y="5459"/>
                  </a:lnTo>
                  <a:lnTo>
                    <a:pt x="7602" y="5298"/>
                  </a:lnTo>
                  <a:cubicBezTo>
                    <a:pt x="7627" y="4627"/>
                    <a:pt x="7515" y="3956"/>
                    <a:pt x="7291" y="3323"/>
                  </a:cubicBezTo>
                  <a:cubicBezTo>
                    <a:pt x="6807" y="1957"/>
                    <a:pt x="5851" y="1001"/>
                    <a:pt x="5130" y="429"/>
                  </a:cubicBezTo>
                  <a:cubicBezTo>
                    <a:pt x="4768" y="143"/>
                    <a:pt x="4335" y="1"/>
                    <a:pt x="3901" y="1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100000">
                  <a:srgbClr val="EA999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0"/>
            <p:cNvSpPr/>
            <p:nvPr/>
          </p:nvSpPr>
          <p:spPr>
            <a:xfrm>
              <a:off x="6843375" y="1942172"/>
              <a:ext cx="131399" cy="207574"/>
            </a:xfrm>
            <a:custGeom>
              <a:rect b="b" l="l" r="r" t="t"/>
              <a:pathLst>
                <a:path extrusionOk="0" h="3180" w="2013">
                  <a:moveTo>
                    <a:pt x="883" y="0"/>
                  </a:moveTo>
                  <a:cubicBezTo>
                    <a:pt x="721" y="13"/>
                    <a:pt x="585" y="112"/>
                    <a:pt x="510" y="261"/>
                  </a:cubicBezTo>
                  <a:cubicBezTo>
                    <a:pt x="224" y="708"/>
                    <a:pt x="1" y="1776"/>
                    <a:pt x="361" y="2646"/>
                  </a:cubicBezTo>
                  <a:cubicBezTo>
                    <a:pt x="485" y="2969"/>
                    <a:pt x="808" y="3180"/>
                    <a:pt x="1168" y="3180"/>
                  </a:cubicBezTo>
                  <a:lnTo>
                    <a:pt x="1168" y="3167"/>
                  </a:lnTo>
                  <a:cubicBezTo>
                    <a:pt x="1417" y="3167"/>
                    <a:pt x="1665" y="3056"/>
                    <a:pt x="1839" y="2857"/>
                  </a:cubicBezTo>
                  <a:cubicBezTo>
                    <a:pt x="1976" y="2646"/>
                    <a:pt x="2013" y="2397"/>
                    <a:pt x="1926" y="2161"/>
                  </a:cubicBezTo>
                  <a:lnTo>
                    <a:pt x="1864" y="1938"/>
                  </a:lnTo>
                  <a:cubicBezTo>
                    <a:pt x="1379" y="361"/>
                    <a:pt x="1193" y="0"/>
                    <a:pt x="883" y="0"/>
                  </a:cubicBezTo>
                  <a:close/>
                </a:path>
              </a:pathLst>
            </a:custGeom>
            <a:gradFill>
              <a:gsLst>
                <a:gs pos="0">
                  <a:srgbClr val="0CF800"/>
                </a:gs>
                <a:gs pos="100000">
                  <a:srgbClr val="0A710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0"/>
            <p:cNvSpPr/>
            <p:nvPr/>
          </p:nvSpPr>
          <p:spPr>
            <a:xfrm>
              <a:off x="7311140" y="1499541"/>
              <a:ext cx="209272" cy="210838"/>
            </a:xfrm>
            <a:custGeom>
              <a:rect b="b" l="l" r="r" t="t"/>
              <a:pathLst>
                <a:path extrusionOk="0" h="3230" w="3206">
                  <a:moveTo>
                    <a:pt x="1603" y="0"/>
                  </a:moveTo>
                  <a:cubicBezTo>
                    <a:pt x="734" y="13"/>
                    <a:pt x="26" y="721"/>
                    <a:pt x="13" y="1590"/>
                  </a:cubicBezTo>
                  <a:cubicBezTo>
                    <a:pt x="1" y="2459"/>
                    <a:pt x="684" y="3192"/>
                    <a:pt x="1553" y="3229"/>
                  </a:cubicBezTo>
                  <a:lnTo>
                    <a:pt x="1603" y="3229"/>
                  </a:lnTo>
                  <a:cubicBezTo>
                    <a:pt x="2472" y="3217"/>
                    <a:pt x="3180" y="2509"/>
                    <a:pt x="3193" y="1640"/>
                  </a:cubicBezTo>
                  <a:cubicBezTo>
                    <a:pt x="3205" y="770"/>
                    <a:pt x="2522" y="38"/>
                    <a:pt x="1653" y="0"/>
                  </a:cubicBezTo>
                  <a:close/>
                </a:path>
              </a:pathLst>
            </a:custGeom>
            <a:gradFill>
              <a:gsLst>
                <a:gs pos="0">
                  <a:srgbClr val="FFA940"/>
                </a:gs>
                <a:gs pos="100000">
                  <a:srgbClr val="B6670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0"/>
            <p:cNvSpPr/>
            <p:nvPr/>
          </p:nvSpPr>
          <p:spPr>
            <a:xfrm>
              <a:off x="7343582" y="1432242"/>
              <a:ext cx="29243" cy="29243"/>
            </a:xfrm>
            <a:custGeom>
              <a:rect b="b" l="l" r="r" t="t"/>
              <a:pathLst>
                <a:path extrusionOk="0" h="448" w="448">
                  <a:moveTo>
                    <a:pt x="224" y="1"/>
                  </a:moveTo>
                  <a:cubicBezTo>
                    <a:pt x="100" y="1"/>
                    <a:pt x="1" y="112"/>
                    <a:pt x="1" y="224"/>
                  </a:cubicBezTo>
                  <a:cubicBezTo>
                    <a:pt x="1" y="348"/>
                    <a:pt x="100" y="448"/>
                    <a:pt x="224" y="448"/>
                  </a:cubicBezTo>
                  <a:cubicBezTo>
                    <a:pt x="348" y="448"/>
                    <a:pt x="448" y="348"/>
                    <a:pt x="448" y="224"/>
                  </a:cubicBezTo>
                  <a:cubicBezTo>
                    <a:pt x="448" y="112"/>
                    <a:pt x="348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0"/>
            <p:cNvSpPr/>
            <p:nvPr/>
          </p:nvSpPr>
          <p:spPr>
            <a:xfrm>
              <a:off x="7464408" y="1436289"/>
              <a:ext cx="29243" cy="29243"/>
            </a:xfrm>
            <a:custGeom>
              <a:rect b="b" l="l" r="r" t="t"/>
              <a:pathLst>
                <a:path extrusionOk="0" h="448" w="448">
                  <a:moveTo>
                    <a:pt x="224" y="1"/>
                  </a:moveTo>
                  <a:cubicBezTo>
                    <a:pt x="100" y="1"/>
                    <a:pt x="0" y="100"/>
                    <a:pt x="0" y="224"/>
                  </a:cubicBezTo>
                  <a:cubicBezTo>
                    <a:pt x="0" y="348"/>
                    <a:pt x="100" y="448"/>
                    <a:pt x="224" y="448"/>
                  </a:cubicBezTo>
                  <a:cubicBezTo>
                    <a:pt x="336" y="448"/>
                    <a:pt x="447" y="348"/>
                    <a:pt x="447" y="224"/>
                  </a:cubicBezTo>
                  <a:cubicBezTo>
                    <a:pt x="447" y="100"/>
                    <a:pt x="336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0"/>
            <p:cNvSpPr/>
            <p:nvPr/>
          </p:nvSpPr>
          <p:spPr>
            <a:xfrm>
              <a:off x="7402787" y="1784924"/>
              <a:ext cx="8943" cy="289429"/>
            </a:xfrm>
            <a:custGeom>
              <a:rect b="b" l="l" r="r" t="t"/>
              <a:pathLst>
                <a:path extrusionOk="0" fill="none" h="4434" w="137">
                  <a:moveTo>
                    <a:pt x="137" y="0"/>
                  </a:moveTo>
                  <a:lnTo>
                    <a:pt x="0" y="443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0"/>
            <p:cNvSpPr/>
            <p:nvPr/>
          </p:nvSpPr>
          <p:spPr>
            <a:xfrm>
              <a:off x="7427723" y="1000512"/>
              <a:ext cx="151830" cy="326179"/>
            </a:xfrm>
            <a:custGeom>
              <a:rect b="b" l="l" r="r" t="t"/>
              <a:pathLst>
                <a:path extrusionOk="0" h="4997" w="2326">
                  <a:moveTo>
                    <a:pt x="91" y="1"/>
                  </a:moveTo>
                  <a:cubicBezTo>
                    <a:pt x="1" y="1"/>
                    <a:pt x="53" y="82"/>
                    <a:pt x="53" y="82"/>
                  </a:cubicBezTo>
                  <a:cubicBezTo>
                    <a:pt x="1258" y="1759"/>
                    <a:pt x="1394" y="3746"/>
                    <a:pt x="1382" y="4640"/>
                  </a:cubicBezTo>
                  <a:cubicBezTo>
                    <a:pt x="1371" y="4837"/>
                    <a:pt x="1544" y="4996"/>
                    <a:pt x="1739" y="4996"/>
                  </a:cubicBezTo>
                  <a:cubicBezTo>
                    <a:pt x="1765" y="4996"/>
                    <a:pt x="1791" y="4993"/>
                    <a:pt x="1817" y="4988"/>
                  </a:cubicBezTo>
                  <a:cubicBezTo>
                    <a:pt x="2115" y="4926"/>
                    <a:pt x="2326" y="4640"/>
                    <a:pt x="2301" y="4342"/>
                  </a:cubicBezTo>
                  <a:cubicBezTo>
                    <a:pt x="2040" y="1560"/>
                    <a:pt x="326" y="69"/>
                    <a:pt x="326" y="69"/>
                  </a:cubicBezTo>
                  <a:cubicBezTo>
                    <a:pt x="204" y="18"/>
                    <a:pt x="132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0"/>
            <p:cNvSpPr/>
            <p:nvPr/>
          </p:nvSpPr>
          <p:spPr>
            <a:xfrm>
              <a:off x="7456313" y="1107955"/>
              <a:ext cx="43016" cy="231922"/>
            </a:xfrm>
            <a:custGeom>
              <a:rect b="b" l="l" r="r" t="t"/>
              <a:pathLst>
                <a:path extrusionOk="0" h="3553" w="659">
                  <a:moveTo>
                    <a:pt x="0" y="1"/>
                  </a:moveTo>
                  <a:cubicBezTo>
                    <a:pt x="0" y="1"/>
                    <a:pt x="546" y="1876"/>
                    <a:pt x="199" y="3329"/>
                  </a:cubicBezTo>
                  <a:cubicBezTo>
                    <a:pt x="174" y="3453"/>
                    <a:pt x="273" y="3553"/>
                    <a:pt x="398" y="3553"/>
                  </a:cubicBezTo>
                  <a:cubicBezTo>
                    <a:pt x="472" y="3540"/>
                    <a:pt x="534" y="3478"/>
                    <a:pt x="547" y="3391"/>
                  </a:cubicBezTo>
                  <a:cubicBezTo>
                    <a:pt x="596" y="3044"/>
                    <a:pt x="658" y="1975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0"/>
            <p:cNvSpPr/>
            <p:nvPr/>
          </p:nvSpPr>
          <p:spPr>
            <a:xfrm>
              <a:off x="7398740" y="1621149"/>
              <a:ext cx="81137" cy="53852"/>
            </a:xfrm>
            <a:custGeom>
              <a:rect b="b" l="l" r="r" t="t"/>
              <a:pathLst>
                <a:path extrusionOk="0" h="825" w="1243">
                  <a:moveTo>
                    <a:pt x="1242" y="0"/>
                  </a:moveTo>
                  <a:lnTo>
                    <a:pt x="1242" y="0"/>
                  </a:lnTo>
                  <a:cubicBezTo>
                    <a:pt x="1193" y="125"/>
                    <a:pt x="1143" y="249"/>
                    <a:pt x="1056" y="360"/>
                  </a:cubicBezTo>
                  <a:cubicBezTo>
                    <a:pt x="981" y="472"/>
                    <a:pt x="882" y="559"/>
                    <a:pt x="770" y="609"/>
                  </a:cubicBezTo>
                  <a:cubicBezTo>
                    <a:pt x="659" y="671"/>
                    <a:pt x="534" y="708"/>
                    <a:pt x="398" y="733"/>
                  </a:cubicBezTo>
                  <a:cubicBezTo>
                    <a:pt x="261" y="746"/>
                    <a:pt x="124" y="758"/>
                    <a:pt x="0" y="758"/>
                  </a:cubicBezTo>
                  <a:cubicBezTo>
                    <a:pt x="122" y="802"/>
                    <a:pt x="248" y="824"/>
                    <a:pt x="375" y="824"/>
                  </a:cubicBezTo>
                  <a:cubicBezTo>
                    <a:pt x="534" y="824"/>
                    <a:pt x="693" y="790"/>
                    <a:pt x="845" y="721"/>
                  </a:cubicBezTo>
                  <a:cubicBezTo>
                    <a:pt x="969" y="659"/>
                    <a:pt x="1081" y="547"/>
                    <a:pt x="1155" y="410"/>
                  </a:cubicBezTo>
                  <a:cubicBezTo>
                    <a:pt x="1217" y="286"/>
                    <a:pt x="1242" y="137"/>
                    <a:pt x="1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0"/>
            <p:cNvSpPr/>
            <p:nvPr/>
          </p:nvSpPr>
          <p:spPr>
            <a:xfrm>
              <a:off x="7333921" y="1535181"/>
              <a:ext cx="84335" cy="90145"/>
            </a:xfrm>
            <a:custGeom>
              <a:rect b="b" l="l" r="r" t="t"/>
              <a:pathLst>
                <a:path extrusionOk="0" h="1381" w="1292">
                  <a:moveTo>
                    <a:pt x="939" y="13"/>
                  </a:moveTo>
                  <a:cubicBezTo>
                    <a:pt x="208" y="13"/>
                    <a:pt x="1" y="786"/>
                    <a:pt x="111" y="1156"/>
                  </a:cubicBezTo>
                  <a:cubicBezTo>
                    <a:pt x="161" y="1316"/>
                    <a:pt x="195" y="1381"/>
                    <a:pt x="224" y="1381"/>
                  </a:cubicBezTo>
                  <a:cubicBezTo>
                    <a:pt x="304" y="1381"/>
                    <a:pt x="338" y="874"/>
                    <a:pt x="521" y="535"/>
                  </a:cubicBezTo>
                  <a:cubicBezTo>
                    <a:pt x="832" y="1"/>
                    <a:pt x="1291" y="26"/>
                    <a:pt x="956" y="13"/>
                  </a:cubicBezTo>
                  <a:cubicBezTo>
                    <a:pt x="950" y="13"/>
                    <a:pt x="944" y="13"/>
                    <a:pt x="939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0"/>
            <p:cNvSpPr/>
            <p:nvPr/>
          </p:nvSpPr>
          <p:spPr>
            <a:xfrm>
              <a:off x="7435752" y="1540208"/>
              <a:ext cx="40862" cy="31985"/>
            </a:xfrm>
            <a:custGeom>
              <a:rect b="b" l="l" r="r" t="t"/>
              <a:pathLst>
                <a:path extrusionOk="0" h="490" w="626">
                  <a:moveTo>
                    <a:pt x="190" y="1"/>
                  </a:moveTo>
                  <a:cubicBezTo>
                    <a:pt x="82" y="1"/>
                    <a:pt x="1" y="69"/>
                    <a:pt x="17" y="160"/>
                  </a:cubicBezTo>
                  <a:cubicBezTo>
                    <a:pt x="37" y="354"/>
                    <a:pt x="201" y="490"/>
                    <a:pt x="383" y="490"/>
                  </a:cubicBezTo>
                  <a:cubicBezTo>
                    <a:pt x="422" y="490"/>
                    <a:pt x="462" y="483"/>
                    <a:pt x="501" y="470"/>
                  </a:cubicBezTo>
                  <a:cubicBezTo>
                    <a:pt x="626" y="396"/>
                    <a:pt x="539" y="172"/>
                    <a:pt x="365" y="60"/>
                  </a:cubicBezTo>
                  <a:cubicBezTo>
                    <a:pt x="306" y="19"/>
                    <a:pt x="244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0"/>
            <p:cNvSpPr/>
            <p:nvPr/>
          </p:nvSpPr>
          <p:spPr>
            <a:xfrm>
              <a:off x="7353308" y="1995698"/>
              <a:ext cx="103853" cy="218932"/>
            </a:xfrm>
            <a:custGeom>
              <a:rect b="b" l="l" r="r" t="t"/>
              <a:pathLst>
                <a:path extrusionOk="0" h="3354" w="1591">
                  <a:moveTo>
                    <a:pt x="796" y="0"/>
                  </a:moveTo>
                  <a:cubicBezTo>
                    <a:pt x="75" y="0"/>
                    <a:pt x="1" y="2198"/>
                    <a:pt x="1" y="3142"/>
                  </a:cubicBezTo>
                  <a:lnTo>
                    <a:pt x="1" y="3316"/>
                  </a:lnTo>
                  <a:lnTo>
                    <a:pt x="1441" y="3353"/>
                  </a:lnTo>
                  <a:lnTo>
                    <a:pt x="1454" y="3192"/>
                  </a:lnTo>
                  <a:cubicBezTo>
                    <a:pt x="1466" y="2931"/>
                    <a:pt x="1590" y="696"/>
                    <a:pt x="1106" y="162"/>
                  </a:cubicBezTo>
                  <a:cubicBezTo>
                    <a:pt x="1019" y="62"/>
                    <a:pt x="907" y="0"/>
                    <a:pt x="796" y="0"/>
                  </a:cubicBezTo>
                  <a:close/>
                </a:path>
              </a:pathLst>
            </a:custGeom>
            <a:gradFill>
              <a:gsLst>
                <a:gs pos="0">
                  <a:srgbClr val="0CF800"/>
                </a:gs>
                <a:gs pos="100000">
                  <a:srgbClr val="0A710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50"/>
          <p:cNvGrpSpPr/>
          <p:nvPr/>
        </p:nvGrpSpPr>
        <p:grpSpPr>
          <a:xfrm flipH="1">
            <a:off x="867355" y="2034724"/>
            <a:ext cx="256080" cy="264121"/>
            <a:chOff x="6975411" y="2378992"/>
            <a:chExt cx="386186" cy="398373"/>
          </a:xfrm>
        </p:grpSpPr>
        <p:sp>
          <p:nvSpPr>
            <p:cNvPr id="305" name="Google Shape;305;p50"/>
            <p:cNvSpPr/>
            <p:nvPr/>
          </p:nvSpPr>
          <p:spPr>
            <a:xfrm rot="8532679">
              <a:off x="7101172" y="2541028"/>
              <a:ext cx="227179" cy="186268"/>
            </a:xfrm>
            <a:custGeom>
              <a:rect b="b" l="l" r="r" t="t"/>
              <a:pathLst>
                <a:path extrusionOk="0" h="2221" w="3689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0"/>
            <p:cNvSpPr/>
            <p:nvPr/>
          </p:nvSpPr>
          <p:spPr>
            <a:xfrm flipH="1" rot="-6627662">
              <a:off x="6988789" y="2509069"/>
              <a:ext cx="227179" cy="186272"/>
            </a:xfrm>
            <a:custGeom>
              <a:rect b="b" l="l" r="r" t="t"/>
              <a:pathLst>
                <a:path extrusionOk="0" h="2221" w="3689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0"/>
            <p:cNvSpPr/>
            <p:nvPr/>
          </p:nvSpPr>
          <p:spPr>
            <a:xfrm rot="-945394">
              <a:off x="7048164" y="2406339"/>
              <a:ext cx="227174" cy="186265"/>
            </a:xfrm>
            <a:custGeom>
              <a:rect b="b" l="l" r="r" t="t"/>
              <a:pathLst>
                <a:path extrusionOk="0" h="2221" w="3689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0"/>
            <p:cNvSpPr/>
            <p:nvPr/>
          </p:nvSpPr>
          <p:spPr>
            <a:xfrm flipH="1" rot="5494356">
              <a:off x="7140358" y="2478128"/>
              <a:ext cx="227171" cy="186268"/>
            </a:xfrm>
            <a:custGeom>
              <a:rect b="b" l="l" r="r" t="t"/>
              <a:pathLst>
                <a:path extrusionOk="0" h="2221" w="3689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50"/>
          <p:cNvGrpSpPr/>
          <p:nvPr/>
        </p:nvGrpSpPr>
        <p:grpSpPr>
          <a:xfrm flipH="1">
            <a:off x="576786" y="2169073"/>
            <a:ext cx="290567" cy="299736"/>
            <a:chOff x="6975411" y="2378992"/>
            <a:chExt cx="386186" cy="398373"/>
          </a:xfrm>
        </p:grpSpPr>
        <p:sp>
          <p:nvSpPr>
            <p:cNvPr id="310" name="Google Shape;310;p50"/>
            <p:cNvSpPr/>
            <p:nvPr/>
          </p:nvSpPr>
          <p:spPr>
            <a:xfrm rot="8532679">
              <a:off x="7101172" y="2541028"/>
              <a:ext cx="227179" cy="186268"/>
            </a:xfrm>
            <a:custGeom>
              <a:rect b="b" l="l" r="r" t="t"/>
              <a:pathLst>
                <a:path extrusionOk="0" h="2221" w="3689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0"/>
            <p:cNvSpPr/>
            <p:nvPr/>
          </p:nvSpPr>
          <p:spPr>
            <a:xfrm flipH="1" rot="-6627662">
              <a:off x="6988789" y="2509069"/>
              <a:ext cx="227179" cy="186272"/>
            </a:xfrm>
            <a:custGeom>
              <a:rect b="b" l="l" r="r" t="t"/>
              <a:pathLst>
                <a:path extrusionOk="0" h="2221" w="3689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0"/>
            <p:cNvSpPr/>
            <p:nvPr/>
          </p:nvSpPr>
          <p:spPr>
            <a:xfrm rot="-945394">
              <a:off x="7048164" y="2406339"/>
              <a:ext cx="227174" cy="186265"/>
            </a:xfrm>
            <a:custGeom>
              <a:rect b="b" l="l" r="r" t="t"/>
              <a:pathLst>
                <a:path extrusionOk="0" h="2221" w="3689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0"/>
            <p:cNvSpPr/>
            <p:nvPr/>
          </p:nvSpPr>
          <p:spPr>
            <a:xfrm flipH="1" rot="5494356">
              <a:off x="7140358" y="2478128"/>
              <a:ext cx="227171" cy="186268"/>
            </a:xfrm>
            <a:custGeom>
              <a:rect b="b" l="l" r="r" t="t"/>
              <a:pathLst>
                <a:path extrusionOk="0" h="2221" w="3689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50"/>
          <p:cNvGrpSpPr/>
          <p:nvPr/>
        </p:nvGrpSpPr>
        <p:grpSpPr>
          <a:xfrm flipH="1">
            <a:off x="891751" y="2298861"/>
            <a:ext cx="226846" cy="233965"/>
            <a:chOff x="6975411" y="2378992"/>
            <a:chExt cx="386186" cy="398373"/>
          </a:xfrm>
        </p:grpSpPr>
        <p:sp>
          <p:nvSpPr>
            <p:cNvPr id="315" name="Google Shape;315;p50"/>
            <p:cNvSpPr/>
            <p:nvPr/>
          </p:nvSpPr>
          <p:spPr>
            <a:xfrm rot="8532679">
              <a:off x="7101172" y="2541028"/>
              <a:ext cx="227179" cy="186268"/>
            </a:xfrm>
            <a:custGeom>
              <a:rect b="b" l="l" r="r" t="t"/>
              <a:pathLst>
                <a:path extrusionOk="0" h="2221" w="3689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0"/>
            <p:cNvSpPr/>
            <p:nvPr/>
          </p:nvSpPr>
          <p:spPr>
            <a:xfrm flipH="1" rot="-6627662">
              <a:off x="6988789" y="2509069"/>
              <a:ext cx="227179" cy="186272"/>
            </a:xfrm>
            <a:custGeom>
              <a:rect b="b" l="l" r="r" t="t"/>
              <a:pathLst>
                <a:path extrusionOk="0" h="2221" w="3689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0"/>
            <p:cNvSpPr/>
            <p:nvPr/>
          </p:nvSpPr>
          <p:spPr>
            <a:xfrm rot="-945394">
              <a:off x="7048164" y="2406339"/>
              <a:ext cx="227174" cy="186265"/>
            </a:xfrm>
            <a:custGeom>
              <a:rect b="b" l="l" r="r" t="t"/>
              <a:pathLst>
                <a:path extrusionOk="0" h="2221" w="3689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0"/>
            <p:cNvSpPr/>
            <p:nvPr/>
          </p:nvSpPr>
          <p:spPr>
            <a:xfrm flipH="1" rot="5494356">
              <a:off x="7140358" y="2478128"/>
              <a:ext cx="227171" cy="186268"/>
            </a:xfrm>
            <a:custGeom>
              <a:rect b="b" l="l" r="r" t="t"/>
              <a:pathLst>
                <a:path extrusionOk="0" h="2221" w="3689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to Discuss</a:t>
            </a:r>
            <a:endParaRPr/>
          </a:p>
        </p:txBody>
      </p:sp>
      <p:sp>
        <p:nvSpPr>
          <p:cNvPr id="324" name="Google Shape;324;p51"/>
          <p:cNvSpPr txBox="1"/>
          <p:nvPr>
            <p:ph idx="4" type="subTitle"/>
          </p:nvPr>
        </p:nvSpPr>
        <p:spPr>
          <a:xfrm>
            <a:off x="2359977" y="2414347"/>
            <a:ext cx="22596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Before IaaS</a:t>
            </a:r>
            <a:endParaRPr/>
          </a:p>
        </p:txBody>
      </p:sp>
      <p:sp>
        <p:nvSpPr>
          <p:cNvPr id="325" name="Google Shape;325;p51"/>
          <p:cNvSpPr txBox="1"/>
          <p:nvPr>
            <p:ph idx="5" type="subTitle"/>
          </p:nvPr>
        </p:nvSpPr>
        <p:spPr>
          <a:xfrm>
            <a:off x="2355775" y="2729037"/>
            <a:ext cx="2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Legacy process</a:t>
            </a:r>
            <a:endParaRPr/>
          </a:p>
        </p:txBody>
      </p:sp>
      <p:sp>
        <p:nvSpPr>
          <p:cNvPr id="326" name="Google Shape;326;p51"/>
          <p:cNvSpPr txBox="1"/>
          <p:nvPr>
            <p:ph idx="1" type="subTitle"/>
          </p:nvPr>
        </p:nvSpPr>
        <p:spPr>
          <a:xfrm>
            <a:off x="2357618" y="1325150"/>
            <a:ext cx="22530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is Terraform ?</a:t>
            </a:r>
            <a:endParaRPr/>
          </a:p>
        </p:txBody>
      </p:sp>
      <p:sp>
        <p:nvSpPr>
          <p:cNvPr id="327" name="Google Shape;327;p51"/>
          <p:cNvSpPr txBox="1"/>
          <p:nvPr>
            <p:ph idx="2" type="subTitle"/>
          </p:nvPr>
        </p:nvSpPr>
        <p:spPr>
          <a:xfrm>
            <a:off x="2356950" y="1637764"/>
            <a:ext cx="22539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Cloud agnostic IaaS code </a:t>
            </a:r>
            <a:endParaRPr/>
          </a:p>
        </p:txBody>
      </p:sp>
      <p:sp>
        <p:nvSpPr>
          <p:cNvPr id="328" name="Google Shape;328;p51"/>
          <p:cNvSpPr txBox="1"/>
          <p:nvPr>
            <p:ph idx="7" type="subTitle"/>
          </p:nvPr>
        </p:nvSpPr>
        <p:spPr>
          <a:xfrm>
            <a:off x="2361325" y="3503075"/>
            <a:ext cx="26862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Benefits of  Terraform</a:t>
            </a:r>
            <a:endParaRPr/>
          </a:p>
        </p:txBody>
      </p:sp>
      <p:sp>
        <p:nvSpPr>
          <p:cNvPr id="329" name="Google Shape;329;p51"/>
          <p:cNvSpPr txBox="1"/>
          <p:nvPr>
            <p:ph idx="8" type="subTitle"/>
          </p:nvPr>
        </p:nvSpPr>
        <p:spPr>
          <a:xfrm>
            <a:off x="2355775" y="3817123"/>
            <a:ext cx="2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Features and usage of Terraform</a:t>
            </a:r>
            <a:endParaRPr/>
          </a:p>
        </p:txBody>
      </p:sp>
      <p:sp>
        <p:nvSpPr>
          <p:cNvPr id="330" name="Google Shape;330;p51"/>
          <p:cNvSpPr txBox="1"/>
          <p:nvPr>
            <p:ph idx="3" type="title"/>
          </p:nvPr>
        </p:nvSpPr>
        <p:spPr>
          <a:xfrm>
            <a:off x="1591728" y="1639847"/>
            <a:ext cx="632700" cy="4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1" name="Google Shape;331;p51"/>
          <p:cNvSpPr txBox="1"/>
          <p:nvPr>
            <p:ph idx="6" type="title"/>
          </p:nvPr>
        </p:nvSpPr>
        <p:spPr>
          <a:xfrm>
            <a:off x="1592641" y="2748283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2" name="Google Shape;332;p51"/>
          <p:cNvSpPr txBox="1"/>
          <p:nvPr>
            <p:ph idx="9" type="title"/>
          </p:nvPr>
        </p:nvSpPr>
        <p:spPr>
          <a:xfrm>
            <a:off x="1592641" y="3812099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3" name="Google Shape;333;p51"/>
          <p:cNvSpPr/>
          <p:nvPr/>
        </p:nvSpPr>
        <p:spPr>
          <a:xfrm>
            <a:off x="1591735" y="1485800"/>
            <a:ext cx="632673" cy="730491"/>
          </a:xfrm>
          <a:custGeom>
            <a:rect b="b" l="l" r="r" t="t"/>
            <a:pathLst>
              <a:path extrusionOk="0" h="167929" w="145442">
                <a:moveTo>
                  <a:pt x="72721" y="167692"/>
                </a:moveTo>
                <a:lnTo>
                  <a:pt x="72815" y="167527"/>
                </a:lnTo>
                <a:lnTo>
                  <a:pt x="401" y="125716"/>
                </a:lnTo>
                <a:lnTo>
                  <a:pt x="401" y="42212"/>
                </a:lnTo>
                <a:lnTo>
                  <a:pt x="72721" y="449"/>
                </a:lnTo>
                <a:lnTo>
                  <a:pt x="145040" y="42212"/>
                </a:lnTo>
                <a:lnTo>
                  <a:pt x="145040" y="125716"/>
                </a:lnTo>
                <a:lnTo>
                  <a:pt x="72626" y="167527"/>
                </a:lnTo>
                <a:lnTo>
                  <a:pt x="72721" y="167692"/>
                </a:lnTo>
                <a:lnTo>
                  <a:pt x="72815" y="167527"/>
                </a:lnTo>
                <a:lnTo>
                  <a:pt x="72721" y="167692"/>
                </a:lnTo>
                <a:lnTo>
                  <a:pt x="72815" y="167881"/>
                </a:lnTo>
                <a:lnTo>
                  <a:pt x="145441" y="125952"/>
                </a:lnTo>
                <a:lnTo>
                  <a:pt x="145441" y="41976"/>
                </a:lnTo>
                <a:lnTo>
                  <a:pt x="72721" y="0"/>
                </a:lnTo>
                <a:lnTo>
                  <a:pt x="0" y="41976"/>
                </a:lnTo>
                <a:lnTo>
                  <a:pt x="0" y="125952"/>
                </a:lnTo>
                <a:lnTo>
                  <a:pt x="72721" y="167928"/>
                </a:lnTo>
                <a:lnTo>
                  <a:pt x="72815" y="167881"/>
                </a:lnTo>
                <a:lnTo>
                  <a:pt x="72721" y="167692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1"/>
          <p:cNvSpPr/>
          <p:nvPr/>
        </p:nvSpPr>
        <p:spPr>
          <a:xfrm>
            <a:off x="1591735" y="2597225"/>
            <a:ext cx="632673" cy="730491"/>
          </a:xfrm>
          <a:custGeom>
            <a:rect b="b" l="l" r="r" t="t"/>
            <a:pathLst>
              <a:path extrusionOk="0" h="167929" w="145442">
                <a:moveTo>
                  <a:pt x="72721" y="167692"/>
                </a:moveTo>
                <a:lnTo>
                  <a:pt x="72815" y="167527"/>
                </a:lnTo>
                <a:lnTo>
                  <a:pt x="401" y="125716"/>
                </a:lnTo>
                <a:lnTo>
                  <a:pt x="401" y="42212"/>
                </a:lnTo>
                <a:lnTo>
                  <a:pt x="72721" y="449"/>
                </a:lnTo>
                <a:lnTo>
                  <a:pt x="145040" y="42212"/>
                </a:lnTo>
                <a:lnTo>
                  <a:pt x="145040" y="125716"/>
                </a:lnTo>
                <a:lnTo>
                  <a:pt x="72626" y="167527"/>
                </a:lnTo>
                <a:lnTo>
                  <a:pt x="72721" y="167692"/>
                </a:lnTo>
                <a:lnTo>
                  <a:pt x="72815" y="167527"/>
                </a:lnTo>
                <a:lnTo>
                  <a:pt x="72721" y="167692"/>
                </a:lnTo>
                <a:lnTo>
                  <a:pt x="72815" y="167881"/>
                </a:lnTo>
                <a:lnTo>
                  <a:pt x="145441" y="125952"/>
                </a:lnTo>
                <a:lnTo>
                  <a:pt x="145441" y="41976"/>
                </a:lnTo>
                <a:lnTo>
                  <a:pt x="72721" y="0"/>
                </a:lnTo>
                <a:lnTo>
                  <a:pt x="0" y="41976"/>
                </a:lnTo>
                <a:lnTo>
                  <a:pt x="0" y="125952"/>
                </a:lnTo>
                <a:lnTo>
                  <a:pt x="72721" y="167928"/>
                </a:lnTo>
                <a:lnTo>
                  <a:pt x="72815" y="167881"/>
                </a:lnTo>
                <a:lnTo>
                  <a:pt x="72721" y="167692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1"/>
          <p:cNvSpPr/>
          <p:nvPr/>
        </p:nvSpPr>
        <p:spPr>
          <a:xfrm>
            <a:off x="1591735" y="3658048"/>
            <a:ext cx="632673" cy="730491"/>
          </a:xfrm>
          <a:custGeom>
            <a:rect b="b" l="l" r="r" t="t"/>
            <a:pathLst>
              <a:path extrusionOk="0" h="167929" w="145442">
                <a:moveTo>
                  <a:pt x="72721" y="167692"/>
                </a:moveTo>
                <a:lnTo>
                  <a:pt x="72815" y="167527"/>
                </a:lnTo>
                <a:lnTo>
                  <a:pt x="401" y="125716"/>
                </a:lnTo>
                <a:lnTo>
                  <a:pt x="401" y="42212"/>
                </a:lnTo>
                <a:lnTo>
                  <a:pt x="72721" y="449"/>
                </a:lnTo>
                <a:lnTo>
                  <a:pt x="145040" y="42212"/>
                </a:lnTo>
                <a:lnTo>
                  <a:pt x="145040" y="125716"/>
                </a:lnTo>
                <a:lnTo>
                  <a:pt x="72626" y="167527"/>
                </a:lnTo>
                <a:lnTo>
                  <a:pt x="72721" y="167692"/>
                </a:lnTo>
                <a:lnTo>
                  <a:pt x="72815" y="167527"/>
                </a:lnTo>
                <a:lnTo>
                  <a:pt x="72721" y="167692"/>
                </a:lnTo>
                <a:lnTo>
                  <a:pt x="72815" y="167881"/>
                </a:lnTo>
                <a:lnTo>
                  <a:pt x="145441" y="125952"/>
                </a:lnTo>
                <a:lnTo>
                  <a:pt x="145441" y="41976"/>
                </a:lnTo>
                <a:lnTo>
                  <a:pt x="72721" y="0"/>
                </a:lnTo>
                <a:lnTo>
                  <a:pt x="0" y="41976"/>
                </a:lnTo>
                <a:lnTo>
                  <a:pt x="0" y="125952"/>
                </a:lnTo>
                <a:lnTo>
                  <a:pt x="72721" y="167928"/>
                </a:lnTo>
                <a:lnTo>
                  <a:pt x="72815" y="167881"/>
                </a:lnTo>
                <a:lnTo>
                  <a:pt x="72721" y="167692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1"/>
          <p:cNvSpPr txBox="1"/>
          <p:nvPr>
            <p:ph idx="7" type="subTitle"/>
          </p:nvPr>
        </p:nvSpPr>
        <p:spPr>
          <a:xfrm>
            <a:off x="5524750" y="2167625"/>
            <a:ext cx="26862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37" name="Google Shape;337;p51"/>
          <p:cNvSpPr txBox="1"/>
          <p:nvPr>
            <p:ph idx="8" type="subTitle"/>
          </p:nvPr>
        </p:nvSpPr>
        <p:spPr>
          <a:xfrm>
            <a:off x="5519200" y="2481673"/>
            <a:ext cx="2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Will see Terraform in action</a:t>
            </a:r>
            <a:endParaRPr/>
          </a:p>
        </p:txBody>
      </p:sp>
      <p:sp>
        <p:nvSpPr>
          <p:cNvPr id="338" name="Google Shape;338;p51"/>
          <p:cNvSpPr txBox="1"/>
          <p:nvPr>
            <p:ph idx="9" type="title"/>
          </p:nvPr>
        </p:nvSpPr>
        <p:spPr>
          <a:xfrm>
            <a:off x="4756066" y="2476649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9" name="Google Shape;339;p51"/>
          <p:cNvSpPr/>
          <p:nvPr/>
        </p:nvSpPr>
        <p:spPr>
          <a:xfrm>
            <a:off x="4755160" y="2322598"/>
            <a:ext cx="632673" cy="730491"/>
          </a:xfrm>
          <a:custGeom>
            <a:rect b="b" l="l" r="r" t="t"/>
            <a:pathLst>
              <a:path extrusionOk="0" h="167929" w="145442">
                <a:moveTo>
                  <a:pt x="72721" y="167692"/>
                </a:moveTo>
                <a:lnTo>
                  <a:pt x="72815" y="167527"/>
                </a:lnTo>
                <a:lnTo>
                  <a:pt x="401" y="125716"/>
                </a:lnTo>
                <a:lnTo>
                  <a:pt x="401" y="42212"/>
                </a:lnTo>
                <a:lnTo>
                  <a:pt x="72721" y="449"/>
                </a:lnTo>
                <a:lnTo>
                  <a:pt x="145040" y="42212"/>
                </a:lnTo>
                <a:lnTo>
                  <a:pt x="145040" y="125716"/>
                </a:lnTo>
                <a:lnTo>
                  <a:pt x="72626" y="167527"/>
                </a:lnTo>
                <a:lnTo>
                  <a:pt x="72721" y="167692"/>
                </a:lnTo>
                <a:lnTo>
                  <a:pt x="72815" y="167527"/>
                </a:lnTo>
                <a:lnTo>
                  <a:pt x="72721" y="167692"/>
                </a:lnTo>
                <a:lnTo>
                  <a:pt x="72815" y="167881"/>
                </a:lnTo>
                <a:lnTo>
                  <a:pt x="145441" y="125952"/>
                </a:lnTo>
                <a:lnTo>
                  <a:pt x="145441" y="41976"/>
                </a:lnTo>
                <a:lnTo>
                  <a:pt x="72721" y="0"/>
                </a:lnTo>
                <a:lnTo>
                  <a:pt x="0" y="41976"/>
                </a:lnTo>
                <a:lnTo>
                  <a:pt x="0" y="125952"/>
                </a:lnTo>
                <a:lnTo>
                  <a:pt x="72721" y="167928"/>
                </a:lnTo>
                <a:lnTo>
                  <a:pt x="72815" y="167881"/>
                </a:lnTo>
                <a:lnTo>
                  <a:pt x="72721" y="167692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52"/>
          <p:cNvGrpSpPr/>
          <p:nvPr/>
        </p:nvGrpSpPr>
        <p:grpSpPr>
          <a:xfrm>
            <a:off x="3792586" y="917626"/>
            <a:ext cx="1558828" cy="1948352"/>
            <a:chOff x="3796019" y="841851"/>
            <a:chExt cx="1558828" cy="1948352"/>
          </a:xfrm>
        </p:grpSpPr>
        <p:sp>
          <p:nvSpPr>
            <p:cNvPr id="345" name="Google Shape;345;p52"/>
            <p:cNvSpPr/>
            <p:nvPr/>
          </p:nvSpPr>
          <p:spPr>
            <a:xfrm>
              <a:off x="3898092" y="841851"/>
              <a:ext cx="1354683" cy="1564048"/>
            </a:xfrm>
            <a:custGeom>
              <a:rect b="b" l="l" r="r" t="t"/>
              <a:pathLst>
                <a:path extrusionOk="0" h="167457" w="145041">
                  <a:moveTo>
                    <a:pt x="72509" y="167456"/>
                  </a:moveTo>
                  <a:lnTo>
                    <a:pt x="1" y="125598"/>
                  </a:lnTo>
                  <a:lnTo>
                    <a:pt x="1" y="41858"/>
                  </a:lnTo>
                  <a:lnTo>
                    <a:pt x="72509" y="0"/>
                  </a:lnTo>
                  <a:lnTo>
                    <a:pt x="145040" y="41858"/>
                  </a:lnTo>
                  <a:lnTo>
                    <a:pt x="145040" y="125598"/>
                  </a:lnTo>
                  <a:lnTo>
                    <a:pt x="72509" y="167456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2"/>
            <p:cNvSpPr/>
            <p:nvPr/>
          </p:nvSpPr>
          <p:spPr>
            <a:xfrm>
              <a:off x="3796019" y="990459"/>
              <a:ext cx="1558828" cy="1799744"/>
            </a:xfrm>
            <a:custGeom>
              <a:rect b="b" l="l" r="r" t="t"/>
              <a:pathLst>
                <a:path extrusionOk="0" h="167457" w="145041">
                  <a:moveTo>
                    <a:pt x="72509" y="167456"/>
                  </a:moveTo>
                  <a:lnTo>
                    <a:pt x="1" y="125598"/>
                  </a:lnTo>
                  <a:lnTo>
                    <a:pt x="1" y="41858"/>
                  </a:lnTo>
                  <a:lnTo>
                    <a:pt x="72509" y="0"/>
                  </a:lnTo>
                  <a:lnTo>
                    <a:pt x="145040" y="41858"/>
                  </a:lnTo>
                  <a:lnTo>
                    <a:pt x="145040" y="125598"/>
                  </a:lnTo>
                  <a:lnTo>
                    <a:pt x="72509" y="167456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393939"/>
                </a:gs>
              </a:gsLst>
              <a:lin ang="5400700" scaled="0"/>
            </a:gradFill>
            <a:ln>
              <a:noFill/>
            </a:ln>
            <a:effectLst>
              <a:outerShdw blurRad="257175" rotWithShape="0" algn="bl" dir="5400000" dist="123825">
                <a:srgbClr val="000000">
                  <a:alpha val="3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52"/>
          <p:cNvSpPr txBox="1"/>
          <p:nvPr>
            <p:ph type="title"/>
          </p:nvPr>
        </p:nvSpPr>
        <p:spPr>
          <a:xfrm>
            <a:off x="2217000" y="2865975"/>
            <a:ext cx="530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Terraform?</a:t>
            </a:r>
            <a:endParaRPr/>
          </a:p>
        </p:txBody>
      </p:sp>
      <p:sp>
        <p:nvSpPr>
          <p:cNvPr id="348" name="Google Shape;348;p52"/>
          <p:cNvSpPr txBox="1"/>
          <p:nvPr>
            <p:ph idx="1" type="subTitle"/>
          </p:nvPr>
        </p:nvSpPr>
        <p:spPr>
          <a:xfrm>
            <a:off x="2217000" y="3707774"/>
            <a:ext cx="47100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Provisioning Tool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9" name="Google Shape;349;p52"/>
          <p:cNvSpPr txBox="1"/>
          <p:nvPr>
            <p:ph idx="2" type="title"/>
          </p:nvPr>
        </p:nvSpPr>
        <p:spPr>
          <a:xfrm>
            <a:off x="3921000" y="1440325"/>
            <a:ext cx="1302000" cy="10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Terraform ?</a:t>
            </a:r>
            <a:endParaRPr/>
          </a:p>
        </p:txBody>
      </p:sp>
      <p:sp>
        <p:nvSpPr>
          <p:cNvPr id="355" name="Google Shape;355;p53"/>
          <p:cNvSpPr txBox="1"/>
          <p:nvPr>
            <p:ph idx="1" type="body"/>
          </p:nvPr>
        </p:nvSpPr>
        <p:spPr>
          <a:xfrm>
            <a:off x="762400" y="1107145"/>
            <a:ext cx="7619100" cy="3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Terraform is an Infrastructure </a:t>
            </a:r>
            <a:r>
              <a:rPr b="1" lang="en" sz="1600">
                <a:solidFill>
                  <a:schemeClr val="accent1"/>
                </a:solidFill>
              </a:rPr>
              <a:t>provisioning</a:t>
            </a:r>
            <a:r>
              <a:rPr lang="en" sz="1600">
                <a:solidFill>
                  <a:schemeClr val="lt1"/>
                </a:solidFill>
              </a:rPr>
              <a:t> tool </a:t>
            </a:r>
            <a:r>
              <a:rPr lang="en" sz="1600">
                <a:solidFill>
                  <a:schemeClr val="lt1"/>
                </a:solidFill>
              </a:rPr>
              <a:t>: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Its </a:t>
            </a:r>
            <a:r>
              <a:rPr b="1" lang="en" sz="1600">
                <a:solidFill>
                  <a:schemeClr val="accent1"/>
                </a:solidFill>
              </a:rPr>
              <a:t>Open Source</a:t>
            </a:r>
            <a:endParaRPr b="1" sz="1600">
              <a:solidFill>
                <a:schemeClr val="accen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It is human readable and machine editable. No need to be a </a:t>
            </a:r>
            <a:r>
              <a:rPr b="1" lang="en" sz="1600">
                <a:solidFill>
                  <a:schemeClr val="accent1"/>
                </a:solidFill>
              </a:rPr>
              <a:t>Programmer</a:t>
            </a:r>
            <a:r>
              <a:rPr lang="en" sz="1600">
                <a:solidFill>
                  <a:schemeClr val="lt1"/>
                </a:solidFill>
              </a:rPr>
              <a:t>  or learn coding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It Uses </a:t>
            </a:r>
            <a:r>
              <a:rPr b="1" lang="en" sz="1600">
                <a:solidFill>
                  <a:schemeClr val="accent1"/>
                </a:solidFill>
              </a:rPr>
              <a:t>Hashicorp Configuration Language</a:t>
            </a:r>
            <a:r>
              <a:rPr lang="en" sz="1600">
                <a:solidFill>
                  <a:schemeClr val="lt1"/>
                </a:solidFill>
              </a:rPr>
              <a:t> (HCL)</a:t>
            </a:r>
            <a:endParaRPr b="1" sz="1600">
              <a:solidFill>
                <a:schemeClr val="accen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Cool factors</a:t>
            </a:r>
            <a:endParaRPr sz="1600"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accent1"/>
                </a:solidFill>
              </a:rPr>
              <a:t>Platform agnostic,</a:t>
            </a:r>
            <a:r>
              <a:rPr lang="en" sz="1600">
                <a:solidFill>
                  <a:schemeClr val="lt1"/>
                </a:solidFill>
              </a:rPr>
              <a:t> provision in any infrastructure provider </a:t>
            </a:r>
            <a:endParaRPr sz="1600"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One code syntax, One workflow … any </a:t>
            </a:r>
            <a:r>
              <a:rPr b="1" lang="en" sz="1600">
                <a:solidFill>
                  <a:schemeClr val="accent1"/>
                </a:solidFill>
              </a:rPr>
              <a:t>Cloud Provider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Terraform ?</a:t>
            </a:r>
            <a:endParaRPr/>
          </a:p>
        </p:txBody>
      </p:sp>
      <p:sp>
        <p:nvSpPr>
          <p:cNvPr id="361" name="Google Shape;361;p54"/>
          <p:cNvSpPr txBox="1"/>
          <p:nvPr>
            <p:ph idx="1" type="body"/>
          </p:nvPr>
        </p:nvSpPr>
        <p:spPr>
          <a:xfrm>
            <a:off x="762400" y="1107145"/>
            <a:ext cx="7619100" cy="3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Terraform is an Infrastructure </a:t>
            </a:r>
            <a:r>
              <a:rPr b="1" lang="en" sz="1600">
                <a:solidFill>
                  <a:schemeClr val="accent1"/>
                </a:solidFill>
              </a:rPr>
              <a:t>provisioning</a:t>
            </a:r>
            <a:r>
              <a:rPr lang="en" sz="1600">
                <a:solidFill>
                  <a:schemeClr val="lt1"/>
                </a:solidFill>
              </a:rPr>
              <a:t> tool :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Its </a:t>
            </a:r>
            <a:r>
              <a:rPr b="1" lang="en" sz="1600">
                <a:solidFill>
                  <a:schemeClr val="accent1"/>
                </a:solidFill>
              </a:rPr>
              <a:t>Open Source</a:t>
            </a:r>
            <a:endParaRPr b="1" sz="1600">
              <a:solidFill>
                <a:schemeClr val="accen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It is human readable and machine editable. No need to be a </a:t>
            </a:r>
            <a:r>
              <a:rPr b="1" lang="en" sz="1600">
                <a:solidFill>
                  <a:schemeClr val="accent1"/>
                </a:solidFill>
              </a:rPr>
              <a:t>Programmer</a:t>
            </a:r>
            <a:r>
              <a:rPr lang="en" sz="1600">
                <a:solidFill>
                  <a:schemeClr val="lt1"/>
                </a:solidFill>
              </a:rPr>
              <a:t>  or learn coding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It Uses </a:t>
            </a:r>
            <a:r>
              <a:rPr b="1" lang="en" sz="1600">
                <a:solidFill>
                  <a:schemeClr val="accent1"/>
                </a:solidFill>
              </a:rPr>
              <a:t>Hashicorp Configuration Language</a:t>
            </a:r>
            <a:r>
              <a:rPr lang="en" sz="1600">
                <a:solidFill>
                  <a:schemeClr val="lt1"/>
                </a:solidFill>
              </a:rPr>
              <a:t> (HCL)</a:t>
            </a:r>
            <a:endParaRPr b="1" sz="1600">
              <a:solidFill>
                <a:schemeClr val="accen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Cool factors</a:t>
            </a:r>
            <a:endParaRPr sz="1600"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accent1"/>
                </a:solidFill>
              </a:rPr>
              <a:t>Platform agnostic,</a:t>
            </a:r>
            <a:r>
              <a:rPr lang="en" sz="1600">
                <a:solidFill>
                  <a:schemeClr val="lt1"/>
                </a:solidFill>
              </a:rPr>
              <a:t> provision in any infrastructure provider </a:t>
            </a:r>
            <a:endParaRPr sz="1600"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One code syntax, One workflow … any </a:t>
            </a:r>
            <a:r>
              <a:rPr b="1" lang="en" sz="1600">
                <a:solidFill>
                  <a:schemeClr val="accent1"/>
                </a:solidFill>
              </a:rPr>
              <a:t>Cloud Provider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55"/>
          <p:cNvGrpSpPr/>
          <p:nvPr/>
        </p:nvGrpSpPr>
        <p:grpSpPr>
          <a:xfrm>
            <a:off x="3792586" y="917626"/>
            <a:ext cx="1558828" cy="1948352"/>
            <a:chOff x="3796019" y="841851"/>
            <a:chExt cx="1558828" cy="1948352"/>
          </a:xfrm>
        </p:grpSpPr>
        <p:sp>
          <p:nvSpPr>
            <p:cNvPr id="367" name="Google Shape;367;p55"/>
            <p:cNvSpPr/>
            <p:nvPr/>
          </p:nvSpPr>
          <p:spPr>
            <a:xfrm>
              <a:off x="3898092" y="841851"/>
              <a:ext cx="1354683" cy="1564048"/>
            </a:xfrm>
            <a:custGeom>
              <a:rect b="b" l="l" r="r" t="t"/>
              <a:pathLst>
                <a:path extrusionOk="0" h="167457" w="145041">
                  <a:moveTo>
                    <a:pt x="72509" y="167456"/>
                  </a:moveTo>
                  <a:lnTo>
                    <a:pt x="1" y="125598"/>
                  </a:lnTo>
                  <a:lnTo>
                    <a:pt x="1" y="41858"/>
                  </a:lnTo>
                  <a:lnTo>
                    <a:pt x="72509" y="0"/>
                  </a:lnTo>
                  <a:lnTo>
                    <a:pt x="145040" y="41858"/>
                  </a:lnTo>
                  <a:lnTo>
                    <a:pt x="145040" y="125598"/>
                  </a:lnTo>
                  <a:lnTo>
                    <a:pt x="72509" y="167456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5"/>
            <p:cNvSpPr/>
            <p:nvPr/>
          </p:nvSpPr>
          <p:spPr>
            <a:xfrm>
              <a:off x="3796019" y="990459"/>
              <a:ext cx="1558828" cy="1799744"/>
            </a:xfrm>
            <a:custGeom>
              <a:rect b="b" l="l" r="r" t="t"/>
              <a:pathLst>
                <a:path extrusionOk="0" h="167457" w="145041">
                  <a:moveTo>
                    <a:pt x="72509" y="167456"/>
                  </a:moveTo>
                  <a:lnTo>
                    <a:pt x="1" y="125598"/>
                  </a:lnTo>
                  <a:lnTo>
                    <a:pt x="1" y="41858"/>
                  </a:lnTo>
                  <a:lnTo>
                    <a:pt x="72509" y="0"/>
                  </a:lnTo>
                  <a:lnTo>
                    <a:pt x="145040" y="41858"/>
                  </a:lnTo>
                  <a:lnTo>
                    <a:pt x="145040" y="125598"/>
                  </a:lnTo>
                  <a:lnTo>
                    <a:pt x="72509" y="167456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393939"/>
                </a:gs>
              </a:gsLst>
              <a:lin ang="5400700" scaled="0"/>
            </a:gradFill>
            <a:ln>
              <a:noFill/>
            </a:ln>
            <a:effectLst>
              <a:outerShdw blurRad="257175" rotWithShape="0" algn="bl" dir="5400000" dist="123825">
                <a:srgbClr val="000000">
                  <a:alpha val="3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55"/>
          <p:cNvSpPr txBox="1"/>
          <p:nvPr>
            <p:ph type="title"/>
          </p:nvPr>
        </p:nvSpPr>
        <p:spPr>
          <a:xfrm>
            <a:off x="2217000" y="2865975"/>
            <a:ext cx="4710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IaaS</a:t>
            </a:r>
            <a:endParaRPr/>
          </a:p>
        </p:txBody>
      </p:sp>
      <p:sp>
        <p:nvSpPr>
          <p:cNvPr id="370" name="Google Shape;370;p55"/>
          <p:cNvSpPr txBox="1"/>
          <p:nvPr>
            <p:ph idx="1" type="subTitle"/>
          </p:nvPr>
        </p:nvSpPr>
        <p:spPr>
          <a:xfrm>
            <a:off x="2217000" y="3707774"/>
            <a:ext cx="47100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Before Infrastructure as Code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1" name="Google Shape;371;p55"/>
          <p:cNvSpPr txBox="1"/>
          <p:nvPr>
            <p:ph idx="2" type="title"/>
          </p:nvPr>
        </p:nvSpPr>
        <p:spPr>
          <a:xfrm>
            <a:off x="3921000" y="1440325"/>
            <a:ext cx="1302000" cy="10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6"/>
          <p:cNvSpPr/>
          <p:nvPr/>
        </p:nvSpPr>
        <p:spPr>
          <a:xfrm>
            <a:off x="1954789" y="1542724"/>
            <a:ext cx="1964943" cy="2268624"/>
          </a:xfrm>
          <a:custGeom>
            <a:rect b="b" l="l" r="r" t="t"/>
            <a:pathLst>
              <a:path extrusionOk="0" h="167457" w="145041">
                <a:moveTo>
                  <a:pt x="72509" y="167456"/>
                </a:moveTo>
                <a:lnTo>
                  <a:pt x="1" y="125598"/>
                </a:lnTo>
                <a:lnTo>
                  <a:pt x="1" y="41858"/>
                </a:lnTo>
                <a:lnTo>
                  <a:pt x="72509" y="0"/>
                </a:lnTo>
                <a:lnTo>
                  <a:pt x="145040" y="41858"/>
                </a:lnTo>
                <a:lnTo>
                  <a:pt x="145040" y="125598"/>
                </a:lnTo>
                <a:lnTo>
                  <a:pt x="72509" y="167456"/>
                </a:lnTo>
                <a:close/>
              </a:path>
            </a:pathLst>
          </a:custGeom>
          <a:gradFill>
            <a:gsLst>
              <a:gs pos="0">
                <a:srgbClr val="434343"/>
              </a:gs>
              <a:gs pos="100000">
                <a:srgbClr val="393939"/>
              </a:gs>
            </a:gsLst>
            <a:lin ang="5400700" scaled="0"/>
          </a:gra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23825">
              <a:srgbClr val="000000">
                <a:alpha val="3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6"/>
          <p:cNvSpPr txBox="1"/>
          <p:nvPr>
            <p:ph type="title"/>
          </p:nvPr>
        </p:nvSpPr>
        <p:spPr>
          <a:xfrm>
            <a:off x="4862000" y="365160"/>
            <a:ext cx="29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IaaS Code</a:t>
            </a:r>
            <a:endParaRPr/>
          </a:p>
        </p:txBody>
      </p:sp>
      <p:sp>
        <p:nvSpPr>
          <p:cNvPr id="378" name="Google Shape;378;p56"/>
          <p:cNvSpPr txBox="1"/>
          <p:nvPr>
            <p:ph idx="1" type="subTitle"/>
          </p:nvPr>
        </p:nvSpPr>
        <p:spPr>
          <a:xfrm>
            <a:off x="3221575" y="990325"/>
            <a:ext cx="24075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On-premise </a:t>
            </a:r>
            <a:endParaRPr/>
          </a:p>
        </p:txBody>
      </p:sp>
      <p:sp>
        <p:nvSpPr>
          <p:cNvPr id="379" name="Google Shape;379;p56"/>
          <p:cNvSpPr txBox="1"/>
          <p:nvPr>
            <p:ph idx="2" type="subTitle"/>
          </p:nvPr>
        </p:nvSpPr>
        <p:spPr>
          <a:xfrm>
            <a:off x="3882650" y="1542725"/>
            <a:ext cx="4885200" cy="19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Manual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Ticket driven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Vertically scaled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Prone to mistakes and potential outages</a:t>
            </a:r>
            <a:endParaRPr/>
          </a:p>
        </p:txBody>
      </p:sp>
      <p:grpSp>
        <p:nvGrpSpPr>
          <p:cNvPr id="380" name="Google Shape;380;p56"/>
          <p:cNvGrpSpPr/>
          <p:nvPr/>
        </p:nvGrpSpPr>
        <p:grpSpPr>
          <a:xfrm>
            <a:off x="2527719" y="2269674"/>
            <a:ext cx="819080" cy="814748"/>
            <a:chOff x="1412450" y="1954475"/>
            <a:chExt cx="297750" cy="296175"/>
          </a:xfrm>
        </p:grpSpPr>
        <p:sp>
          <p:nvSpPr>
            <p:cNvPr id="381" name="Google Shape;381;p56"/>
            <p:cNvSpPr/>
            <p:nvPr/>
          </p:nvSpPr>
          <p:spPr>
            <a:xfrm>
              <a:off x="1483350" y="2023800"/>
              <a:ext cx="155975" cy="155975"/>
            </a:xfrm>
            <a:custGeom>
              <a:rect b="b" l="l" r="r" t="t"/>
              <a:pathLst>
                <a:path extrusionOk="0" h="6239" w="6239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6"/>
            <p:cNvSpPr/>
            <p:nvPr/>
          </p:nvSpPr>
          <p:spPr>
            <a:xfrm>
              <a:off x="1412450" y="1954475"/>
              <a:ext cx="297750" cy="296175"/>
            </a:xfrm>
            <a:custGeom>
              <a:rect b="b" l="l" r="r" t="t"/>
              <a:pathLst>
                <a:path extrusionOk="0" h="11847" w="1191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57"/>
          <p:cNvGrpSpPr/>
          <p:nvPr/>
        </p:nvGrpSpPr>
        <p:grpSpPr>
          <a:xfrm>
            <a:off x="1436132" y="1871734"/>
            <a:ext cx="6271736" cy="1948841"/>
            <a:chOff x="1436132" y="1871734"/>
            <a:chExt cx="6271736" cy="1948841"/>
          </a:xfrm>
        </p:grpSpPr>
        <p:grpSp>
          <p:nvGrpSpPr>
            <p:cNvPr id="388" name="Google Shape;388;p57"/>
            <p:cNvGrpSpPr/>
            <p:nvPr/>
          </p:nvGrpSpPr>
          <p:grpSpPr>
            <a:xfrm>
              <a:off x="3795788" y="1871734"/>
              <a:ext cx="1558828" cy="1948841"/>
              <a:chOff x="3795788" y="1871734"/>
              <a:chExt cx="1558828" cy="1948841"/>
            </a:xfrm>
          </p:grpSpPr>
          <p:sp>
            <p:nvSpPr>
              <p:cNvPr id="389" name="Google Shape;389;p57"/>
              <p:cNvSpPr/>
              <p:nvPr/>
            </p:nvSpPr>
            <p:spPr>
              <a:xfrm>
                <a:off x="3897860" y="2256526"/>
                <a:ext cx="1354683" cy="1564048"/>
              </a:xfrm>
              <a:custGeom>
                <a:rect b="b" l="l" r="r" t="t"/>
                <a:pathLst>
                  <a:path extrusionOk="0" h="167457" w="145041">
                    <a:moveTo>
                      <a:pt x="72509" y="167456"/>
                    </a:moveTo>
                    <a:lnTo>
                      <a:pt x="1" y="125598"/>
                    </a:lnTo>
                    <a:lnTo>
                      <a:pt x="1" y="41858"/>
                    </a:lnTo>
                    <a:lnTo>
                      <a:pt x="72509" y="0"/>
                    </a:lnTo>
                    <a:lnTo>
                      <a:pt x="145040" y="41858"/>
                    </a:lnTo>
                    <a:lnTo>
                      <a:pt x="145040" y="125598"/>
                    </a:lnTo>
                    <a:lnTo>
                      <a:pt x="72509" y="167456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57"/>
              <p:cNvSpPr/>
              <p:nvPr/>
            </p:nvSpPr>
            <p:spPr>
              <a:xfrm>
                <a:off x="3795788" y="1871734"/>
                <a:ext cx="1558828" cy="1799744"/>
              </a:xfrm>
              <a:custGeom>
                <a:rect b="b" l="l" r="r" t="t"/>
                <a:pathLst>
                  <a:path extrusionOk="0" h="167457" w="145041">
                    <a:moveTo>
                      <a:pt x="72509" y="167456"/>
                    </a:moveTo>
                    <a:lnTo>
                      <a:pt x="1" y="125598"/>
                    </a:lnTo>
                    <a:lnTo>
                      <a:pt x="1" y="41858"/>
                    </a:lnTo>
                    <a:lnTo>
                      <a:pt x="72509" y="0"/>
                    </a:lnTo>
                    <a:lnTo>
                      <a:pt x="145040" y="41858"/>
                    </a:lnTo>
                    <a:lnTo>
                      <a:pt x="145040" y="125598"/>
                    </a:lnTo>
                    <a:lnTo>
                      <a:pt x="72509" y="167456"/>
                    </a:lnTo>
                    <a:close/>
                  </a:path>
                </a:pathLst>
              </a:custGeom>
              <a:gradFill>
                <a:gsLst>
                  <a:gs pos="0">
                    <a:srgbClr val="434343"/>
                  </a:gs>
                  <a:gs pos="100000">
                    <a:srgbClr val="393939"/>
                  </a:gs>
                </a:gsLst>
                <a:lin ang="5400700" scaled="0"/>
              </a:gradFill>
              <a:ln>
                <a:noFill/>
              </a:ln>
              <a:effectLst>
                <a:outerShdw blurRad="257175" rotWithShape="0" algn="bl" dir="5400000" dist="123825">
                  <a:srgbClr val="000000">
                    <a:alpha val="3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1" name="Google Shape;391;p57"/>
            <p:cNvGrpSpPr/>
            <p:nvPr/>
          </p:nvGrpSpPr>
          <p:grpSpPr>
            <a:xfrm>
              <a:off x="6149040" y="1871734"/>
              <a:ext cx="1558828" cy="1948841"/>
              <a:chOff x="6149040" y="1871734"/>
              <a:chExt cx="1558828" cy="1948841"/>
            </a:xfrm>
          </p:grpSpPr>
          <p:sp>
            <p:nvSpPr>
              <p:cNvPr id="392" name="Google Shape;392;p57"/>
              <p:cNvSpPr/>
              <p:nvPr/>
            </p:nvSpPr>
            <p:spPr>
              <a:xfrm>
                <a:off x="6251113" y="2256526"/>
                <a:ext cx="1354683" cy="1564048"/>
              </a:xfrm>
              <a:custGeom>
                <a:rect b="b" l="l" r="r" t="t"/>
                <a:pathLst>
                  <a:path extrusionOk="0" h="167457" w="145041">
                    <a:moveTo>
                      <a:pt x="72509" y="167456"/>
                    </a:moveTo>
                    <a:lnTo>
                      <a:pt x="1" y="125598"/>
                    </a:lnTo>
                    <a:lnTo>
                      <a:pt x="1" y="41858"/>
                    </a:lnTo>
                    <a:lnTo>
                      <a:pt x="72509" y="0"/>
                    </a:lnTo>
                    <a:lnTo>
                      <a:pt x="145040" y="41858"/>
                    </a:lnTo>
                    <a:lnTo>
                      <a:pt x="145040" y="125598"/>
                    </a:lnTo>
                    <a:lnTo>
                      <a:pt x="72509" y="167456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57"/>
              <p:cNvSpPr/>
              <p:nvPr/>
            </p:nvSpPr>
            <p:spPr>
              <a:xfrm>
                <a:off x="6149040" y="1871734"/>
                <a:ext cx="1558828" cy="1799744"/>
              </a:xfrm>
              <a:custGeom>
                <a:rect b="b" l="l" r="r" t="t"/>
                <a:pathLst>
                  <a:path extrusionOk="0" h="167457" w="145041">
                    <a:moveTo>
                      <a:pt x="72509" y="167456"/>
                    </a:moveTo>
                    <a:lnTo>
                      <a:pt x="1" y="125598"/>
                    </a:lnTo>
                    <a:lnTo>
                      <a:pt x="1" y="41858"/>
                    </a:lnTo>
                    <a:lnTo>
                      <a:pt x="72509" y="0"/>
                    </a:lnTo>
                    <a:lnTo>
                      <a:pt x="145040" y="41858"/>
                    </a:lnTo>
                    <a:lnTo>
                      <a:pt x="145040" y="125598"/>
                    </a:lnTo>
                    <a:lnTo>
                      <a:pt x="72509" y="167456"/>
                    </a:lnTo>
                    <a:close/>
                  </a:path>
                </a:pathLst>
              </a:custGeom>
              <a:gradFill>
                <a:gsLst>
                  <a:gs pos="0">
                    <a:srgbClr val="434343"/>
                  </a:gs>
                  <a:gs pos="100000">
                    <a:srgbClr val="393939"/>
                  </a:gs>
                </a:gsLst>
                <a:lin ang="5400700" scaled="0"/>
              </a:gradFill>
              <a:ln>
                <a:noFill/>
              </a:ln>
              <a:effectLst>
                <a:outerShdw blurRad="257175" rotWithShape="0" algn="bl" dir="5400000" dist="123825">
                  <a:srgbClr val="000000">
                    <a:alpha val="3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4" name="Google Shape;394;p57"/>
            <p:cNvGrpSpPr/>
            <p:nvPr/>
          </p:nvGrpSpPr>
          <p:grpSpPr>
            <a:xfrm>
              <a:off x="1436132" y="1871734"/>
              <a:ext cx="1558828" cy="1948841"/>
              <a:chOff x="1436132" y="1871734"/>
              <a:chExt cx="1558828" cy="1948841"/>
            </a:xfrm>
          </p:grpSpPr>
          <p:sp>
            <p:nvSpPr>
              <p:cNvPr id="395" name="Google Shape;395;p57"/>
              <p:cNvSpPr/>
              <p:nvPr/>
            </p:nvSpPr>
            <p:spPr>
              <a:xfrm>
                <a:off x="1538204" y="2256526"/>
                <a:ext cx="1354683" cy="1564048"/>
              </a:xfrm>
              <a:custGeom>
                <a:rect b="b" l="l" r="r" t="t"/>
                <a:pathLst>
                  <a:path extrusionOk="0" h="167457" w="145041">
                    <a:moveTo>
                      <a:pt x="72509" y="167456"/>
                    </a:moveTo>
                    <a:lnTo>
                      <a:pt x="1" y="125598"/>
                    </a:lnTo>
                    <a:lnTo>
                      <a:pt x="1" y="41858"/>
                    </a:lnTo>
                    <a:lnTo>
                      <a:pt x="72509" y="0"/>
                    </a:lnTo>
                    <a:lnTo>
                      <a:pt x="145040" y="41858"/>
                    </a:lnTo>
                    <a:lnTo>
                      <a:pt x="145040" y="125598"/>
                    </a:lnTo>
                    <a:lnTo>
                      <a:pt x="72509" y="167456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57"/>
              <p:cNvSpPr/>
              <p:nvPr/>
            </p:nvSpPr>
            <p:spPr>
              <a:xfrm>
                <a:off x="1436132" y="1871734"/>
                <a:ext cx="1558828" cy="1799744"/>
              </a:xfrm>
              <a:custGeom>
                <a:rect b="b" l="l" r="r" t="t"/>
                <a:pathLst>
                  <a:path extrusionOk="0" h="167457" w="145041">
                    <a:moveTo>
                      <a:pt x="72509" y="167456"/>
                    </a:moveTo>
                    <a:lnTo>
                      <a:pt x="1" y="125598"/>
                    </a:lnTo>
                    <a:lnTo>
                      <a:pt x="1" y="41858"/>
                    </a:lnTo>
                    <a:lnTo>
                      <a:pt x="72509" y="0"/>
                    </a:lnTo>
                    <a:lnTo>
                      <a:pt x="145040" y="41858"/>
                    </a:lnTo>
                    <a:lnTo>
                      <a:pt x="145040" y="125598"/>
                    </a:lnTo>
                    <a:lnTo>
                      <a:pt x="72509" y="167456"/>
                    </a:lnTo>
                    <a:close/>
                  </a:path>
                </a:pathLst>
              </a:custGeom>
              <a:gradFill>
                <a:gsLst>
                  <a:gs pos="0">
                    <a:srgbClr val="434343"/>
                  </a:gs>
                  <a:gs pos="100000">
                    <a:srgbClr val="393939"/>
                  </a:gs>
                </a:gsLst>
                <a:lin ang="5400700" scaled="0"/>
              </a:gradFill>
              <a:ln>
                <a:noFill/>
              </a:ln>
              <a:effectLst>
                <a:outerShdw blurRad="257175" rotWithShape="0" algn="bl" dir="5400000" dist="123825">
                  <a:srgbClr val="000000">
                    <a:alpha val="3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7" name="Google Shape;397;p57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IaaS as Code</a:t>
            </a:r>
            <a:endParaRPr/>
          </a:p>
        </p:txBody>
      </p:sp>
      <p:sp>
        <p:nvSpPr>
          <p:cNvPr id="398" name="Google Shape;398;p57"/>
          <p:cNvSpPr txBox="1"/>
          <p:nvPr/>
        </p:nvSpPr>
        <p:spPr>
          <a:xfrm>
            <a:off x="1436146" y="2665214"/>
            <a:ext cx="15588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It enable users to manage </a:t>
            </a: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infrastructure</a:t>
            </a: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 as code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9" name="Google Shape;399;p57"/>
          <p:cNvSpPr txBox="1"/>
          <p:nvPr/>
        </p:nvSpPr>
        <p:spPr>
          <a:xfrm>
            <a:off x="6149054" y="2665214"/>
            <a:ext cx="15588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Provide </a:t>
            </a: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infrastructure</a:t>
            </a: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deployment consistency  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0" name="Google Shape;400;p57"/>
          <p:cNvSpPr txBox="1"/>
          <p:nvPr/>
        </p:nvSpPr>
        <p:spPr>
          <a:xfrm>
            <a:off x="3795802" y="2665214"/>
            <a:ext cx="15588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Users can create, update and manage 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401" name="Google Shape;401;p57"/>
          <p:cNvGrpSpPr/>
          <p:nvPr/>
        </p:nvGrpSpPr>
        <p:grpSpPr>
          <a:xfrm>
            <a:off x="2073285" y="2089951"/>
            <a:ext cx="311022" cy="310184"/>
            <a:chOff x="2141000" y="1954475"/>
            <a:chExt cx="296975" cy="296175"/>
          </a:xfrm>
        </p:grpSpPr>
        <p:sp>
          <p:nvSpPr>
            <p:cNvPr id="402" name="Google Shape;402;p57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7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7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7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" name="Google Shape;406;p57"/>
          <p:cNvGrpSpPr/>
          <p:nvPr/>
        </p:nvGrpSpPr>
        <p:grpSpPr>
          <a:xfrm>
            <a:off x="4429601" y="2089964"/>
            <a:ext cx="291202" cy="310158"/>
            <a:chOff x="5421475" y="1945825"/>
            <a:chExt cx="278050" cy="296150"/>
          </a:xfrm>
        </p:grpSpPr>
        <p:sp>
          <p:nvSpPr>
            <p:cNvPr id="407" name="Google Shape;407;p57"/>
            <p:cNvSpPr/>
            <p:nvPr/>
          </p:nvSpPr>
          <p:spPr>
            <a:xfrm>
              <a:off x="5472650" y="1999375"/>
              <a:ext cx="172525" cy="242600"/>
            </a:xfrm>
            <a:custGeom>
              <a:rect b="b" l="l" r="r" t="t"/>
              <a:pathLst>
                <a:path extrusionOk="0" h="9704" w="6901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7"/>
            <p:cNvSpPr/>
            <p:nvPr/>
          </p:nvSpPr>
          <p:spPr>
            <a:xfrm>
              <a:off x="5559300" y="1945825"/>
              <a:ext cx="18150" cy="44125"/>
            </a:xfrm>
            <a:custGeom>
              <a:rect b="b" l="l" r="r" t="t"/>
              <a:pathLst>
                <a:path extrusionOk="0" h="176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7"/>
            <p:cNvSpPr/>
            <p:nvPr/>
          </p:nvSpPr>
          <p:spPr>
            <a:xfrm>
              <a:off x="5611275" y="19639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7"/>
            <p:cNvSpPr/>
            <p:nvPr/>
          </p:nvSpPr>
          <p:spPr>
            <a:xfrm>
              <a:off x="5664050" y="206790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7"/>
            <p:cNvSpPr/>
            <p:nvPr/>
          </p:nvSpPr>
          <p:spPr>
            <a:xfrm>
              <a:off x="5421475" y="20679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7"/>
            <p:cNvSpPr/>
            <p:nvPr/>
          </p:nvSpPr>
          <p:spPr>
            <a:xfrm>
              <a:off x="5490000" y="1963925"/>
              <a:ext cx="35450" cy="33900"/>
            </a:xfrm>
            <a:custGeom>
              <a:rect b="b" l="l" r="r" t="t"/>
              <a:pathLst>
                <a:path extrusionOk="0" h="1356" w="1418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7"/>
            <p:cNvSpPr/>
            <p:nvPr/>
          </p:nvSpPr>
          <p:spPr>
            <a:xfrm>
              <a:off x="5437225" y="1997650"/>
              <a:ext cx="37825" cy="26325"/>
            </a:xfrm>
            <a:custGeom>
              <a:rect b="b" l="l" r="r" t="t"/>
              <a:pathLst>
                <a:path extrusionOk="0" h="1053" w="1513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7"/>
            <p:cNvSpPr/>
            <p:nvPr/>
          </p:nvSpPr>
          <p:spPr>
            <a:xfrm>
              <a:off x="5645150" y="1998300"/>
              <a:ext cx="37825" cy="26900"/>
            </a:xfrm>
            <a:custGeom>
              <a:rect b="b" l="l" r="r" t="t"/>
              <a:pathLst>
                <a:path extrusionOk="0" h="1076" w="1513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57"/>
          <p:cNvGrpSpPr/>
          <p:nvPr/>
        </p:nvGrpSpPr>
        <p:grpSpPr>
          <a:xfrm>
            <a:off x="6766110" y="2090581"/>
            <a:ext cx="274733" cy="308954"/>
            <a:chOff x="2523000" y="1954875"/>
            <a:chExt cx="262325" cy="295000"/>
          </a:xfrm>
        </p:grpSpPr>
        <p:sp>
          <p:nvSpPr>
            <p:cNvPr id="416" name="Google Shape;416;p57"/>
            <p:cNvSpPr/>
            <p:nvPr/>
          </p:nvSpPr>
          <p:spPr>
            <a:xfrm>
              <a:off x="2523000" y="1954875"/>
              <a:ext cx="262325" cy="295000"/>
            </a:xfrm>
            <a:custGeom>
              <a:rect b="b" l="l" r="r" t="t"/>
              <a:pathLst>
                <a:path extrusionOk="0" h="11800" w="10493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7"/>
            <p:cNvSpPr/>
            <p:nvPr/>
          </p:nvSpPr>
          <p:spPr>
            <a:xfrm>
              <a:off x="2595475" y="2024575"/>
              <a:ext cx="122100" cy="138650"/>
            </a:xfrm>
            <a:custGeom>
              <a:rect b="b" l="l" r="r" t="t"/>
              <a:pathLst>
                <a:path extrusionOk="0" h="5546" w="4884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 txBox="1"/>
          <p:nvPr>
            <p:ph type="title"/>
          </p:nvPr>
        </p:nvSpPr>
        <p:spPr>
          <a:xfrm>
            <a:off x="2411400" y="1610350"/>
            <a:ext cx="5544000" cy="11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Wait! </a:t>
            </a:r>
            <a:r>
              <a:rPr lang="en" sz="5000"/>
              <a:t>Ad hoc scripts</a:t>
            </a:r>
            <a:endParaRPr sz="5000"/>
          </a:p>
        </p:txBody>
      </p:sp>
      <p:sp>
        <p:nvSpPr>
          <p:cNvPr id="423" name="Google Shape;423;p58"/>
          <p:cNvSpPr txBox="1"/>
          <p:nvPr>
            <p:ph idx="1" type="subTitle"/>
          </p:nvPr>
        </p:nvSpPr>
        <p:spPr>
          <a:xfrm>
            <a:off x="2411400" y="2893950"/>
            <a:ext cx="4321200" cy="7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 hoc scripts tends to break, for example Ansible configuration </a:t>
            </a:r>
            <a:r>
              <a:rPr lang="en"/>
              <a:t>management</a:t>
            </a:r>
            <a:r>
              <a:rPr lang="en"/>
              <a:t> is different than Terraform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9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IaaS comes in many flavors</a:t>
            </a:r>
            <a:endParaRPr/>
          </a:p>
        </p:txBody>
      </p:sp>
      <p:sp>
        <p:nvSpPr>
          <p:cNvPr id="429" name="Google Shape;429;p59"/>
          <p:cNvSpPr txBox="1"/>
          <p:nvPr>
            <p:ph idx="1" type="body"/>
          </p:nvPr>
        </p:nvSpPr>
        <p:spPr>
          <a:xfrm>
            <a:off x="762400" y="1107145"/>
            <a:ext cx="7619100" cy="3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Every </a:t>
            </a:r>
            <a:r>
              <a:rPr lang="en" sz="1600">
                <a:solidFill>
                  <a:schemeClr val="lt1"/>
                </a:solidFill>
              </a:rPr>
              <a:t> Cloud Provider has its own tool for IaaS</a:t>
            </a:r>
            <a:endParaRPr b="1" sz="1600">
              <a:solidFill>
                <a:schemeClr val="accen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Infrastructure provisioning tool</a:t>
            </a:r>
            <a:endParaRPr sz="1600"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accent1"/>
                </a:solidFill>
              </a:rPr>
              <a:t>Terraform</a:t>
            </a:r>
            <a:endParaRPr b="1" sz="1600">
              <a:solidFill>
                <a:schemeClr val="accent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accent1"/>
                </a:solidFill>
              </a:rPr>
              <a:t>CloudFormation</a:t>
            </a:r>
            <a:r>
              <a:rPr lang="en" sz="1600">
                <a:solidFill>
                  <a:schemeClr val="lt1"/>
                </a:solidFill>
              </a:rPr>
              <a:t> </a:t>
            </a:r>
            <a:endParaRPr sz="1600"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accent1"/>
                </a:solidFill>
              </a:rPr>
              <a:t>AzureResourceManager</a:t>
            </a:r>
            <a:endParaRPr sz="1600"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accent1"/>
                </a:solidFill>
              </a:rPr>
              <a:t>Deployment Manager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2"/>
          <p:cNvSpPr txBox="1"/>
          <p:nvPr>
            <p:ph type="title"/>
          </p:nvPr>
        </p:nvSpPr>
        <p:spPr>
          <a:xfrm>
            <a:off x="795275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</a:t>
            </a:r>
            <a:r>
              <a:rPr lang="en"/>
              <a:t>Terraform Architecture </a:t>
            </a:r>
            <a:endParaRPr/>
          </a:p>
        </p:txBody>
      </p:sp>
      <p:sp>
        <p:nvSpPr>
          <p:cNvPr id="207" name="Google Shape;207;p42"/>
          <p:cNvSpPr txBox="1"/>
          <p:nvPr>
            <p:ph idx="1" type="body"/>
          </p:nvPr>
        </p:nvSpPr>
        <p:spPr>
          <a:xfrm>
            <a:off x="762450" y="992375"/>
            <a:ext cx="7619100" cy="39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Terraform architecture consist of following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Terraform Core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Provider Plugins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Provisioners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700" y="1974175"/>
            <a:ext cx="5884275" cy="29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0"/>
          <p:cNvSpPr txBox="1"/>
          <p:nvPr>
            <p:ph idx="1" type="subTitle"/>
          </p:nvPr>
        </p:nvSpPr>
        <p:spPr>
          <a:xfrm>
            <a:off x="2217000" y="4482674"/>
            <a:ext cx="47100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Terraform vs Other 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Provisioning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 tools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35" name="Google Shape;4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850" y="1336400"/>
            <a:ext cx="5210351" cy="31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1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Pipeline with Terraform</a:t>
            </a:r>
            <a:endParaRPr/>
          </a:p>
        </p:txBody>
      </p:sp>
      <p:sp>
        <p:nvSpPr>
          <p:cNvPr id="441" name="Google Shape;441;p61"/>
          <p:cNvSpPr txBox="1"/>
          <p:nvPr/>
        </p:nvSpPr>
        <p:spPr>
          <a:xfrm>
            <a:off x="370600" y="1370000"/>
            <a:ext cx="8299200" cy="3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Provision Services on Google Cloud</a:t>
            </a:r>
            <a:endParaRPr b="1" sz="1800">
              <a:solidFill>
                <a:schemeClr val="accen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42" name="Google Shape;44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25" y="1812638"/>
            <a:ext cx="600075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2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Provisioning</a:t>
            </a:r>
            <a:r>
              <a:rPr lang="en"/>
              <a:t> with Terraform and Ansible on AWS</a:t>
            </a:r>
            <a:endParaRPr/>
          </a:p>
        </p:txBody>
      </p:sp>
      <p:sp>
        <p:nvSpPr>
          <p:cNvPr id="448" name="Google Shape;448;p62"/>
          <p:cNvSpPr txBox="1"/>
          <p:nvPr/>
        </p:nvSpPr>
        <p:spPr>
          <a:xfrm>
            <a:off x="370600" y="1370000"/>
            <a:ext cx="8299200" cy="3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Terraform with Ansible</a:t>
            </a:r>
            <a:endParaRPr b="1" sz="1800">
              <a:solidFill>
                <a:schemeClr val="accen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49" name="Google Shape;44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350" y="1044375"/>
            <a:ext cx="6368749" cy="397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63"/>
          <p:cNvGrpSpPr/>
          <p:nvPr/>
        </p:nvGrpSpPr>
        <p:grpSpPr>
          <a:xfrm>
            <a:off x="3792586" y="917626"/>
            <a:ext cx="1558828" cy="1948352"/>
            <a:chOff x="3796019" y="841851"/>
            <a:chExt cx="1558828" cy="1948352"/>
          </a:xfrm>
        </p:grpSpPr>
        <p:sp>
          <p:nvSpPr>
            <p:cNvPr id="455" name="Google Shape;455;p63"/>
            <p:cNvSpPr/>
            <p:nvPr/>
          </p:nvSpPr>
          <p:spPr>
            <a:xfrm>
              <a:off x="3898092" y="841851"/>
              <a:ext cx="1354683" cy="1564048"/>
            </a:xfrm>
            <a:custGeom>
              <a:rect b="b" l="l" r="r" t="t"/>
              <a:pathLst>
                <a:path extrusionOk="0" h="167457" w="145041">
                  <a:moveTo>
                    <a:pt x="72509" y="167456"/>
                  </a:moveTo>
                  <a:lnTo>
                    <a:pt x="1" y="125598"/>
                  </a:lnTo>
                  <a:lnTo>
                    <a:pt x="1" y="41858"/>
                  </a:lnTo>
                  <a:lnTo>
                    <a:pt x="72509" y="0"/>
                  </a:lnTo>
                  <a:lnTo>
                    <a:pt x="145040" y="41858"/>
                  </a:lnTo>
                  <a:lnTo>
                    <a:pt x="145040" y="125598"/>
                  </a:lnTo>
                  <a:lnTo>
                    <a:pt x="72509" y="167456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3"/>
            <p:cNvSpPr/>
            <p:nvPr/>
          </p:nvSpPr>
          <p:spPr>
            <a:xfrm>
              <a:off x="3796019" y="990459"/>
              <a:ext cx="1558828" cy="1799744"/>
            </a:xfrm>
            <a:custGeom>
              <a:rect b="b" l="l" r="r" t="t"/>
              <a:pathLst>
                <a:path extrusionOk="0" h="167457" w="145041">
                  <a:moveTo>
                    <a:pt x="72509" y="167456"/>
                  </a:moveTo>
                  <a:lnTo>
                    <a:pt x="1" y="125598"/>
                  </a:lnTo>
                  <a:lnTo>
                    <a:pt x="1" y="41858"/>
                  </a:lnTo>
                  <a:lnTo>
                    <a:pt x="72509" y="0"/>
                  </a:lnTo>
                  <a:lnTo>
                    <a:pt x="145040" y="41858"/>
                  </a:lnTo>
                  <a:lnTo>
                    <a:pt x="145040" y="125598"/>
                  </a:lnTo>
                  <a:lnTo>
                    <a:pt x="72509" y="167456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393939"/>
                </a:gs>
              </a:gsLst>
              <a:lin ang="5400700" scaled="0"/>
            </a:gradFill>
            <a:ln>
              <a:noFill/>
            </a:ln>
            <a:effectLst>
              <a:outerShdw blurRad="257175" rotWithShape="0" algn="bl" dir="5400000" dist="123825">
                <a:srgbClr val="000000">
                  <a:alpha val="3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63"/>
          <p:cNvSpPr txBox="1"/>
          <p:nvPr>
            <p:ph type="title"/>
          </p:nvPr>
        </p:nvSpPr>
        <p:spPr>
          <a:xfrm>
            <a:off x="2217000" y="2865975"/>
            <a:ext cx="588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Benefits of  Terraform</a:t>
            </a:r>
            <a:endParaRPr/>
          </a:p>
        </p:txBody>
      </p:sp>
      <p:sp>
        <p:nvSpPr>
          <p:cNvPr id="458" name="Google Shape;458;p63"/>
          <p:cNvSpPr txBox="1"/>
          <p:nvPr>
            <p:ph idx="1" type="subTitle"/>
          </p:nvPr>
        </p:nvSpPr>
        <p:spPr>
          <a:xfrm>
            <a:off x="2217000" y="3707774"/>
            <a:ext cx="47100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                      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Features and usage of Terraform</a:t>
            </a:r>
            <a:endParaRPr b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9" name="Google Shape;459;p63"/>
          <p:cNvSpPr txBox="1"/>
          <p:nvPr>
            <p:ph idx="2" type="title"/>
          </p:nvPr>
        </p:nvSpPr>
        <p:spPr>
          <a:xfrm>
            <a:off x="3921000" y="1440325"/>
            <a:ext cx="1302000" cy="10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4"/>
          <p:cNvSpPr txBox="1"/>
          <p:nvPr>
            <p:ph type="title"/>
          </p:nvPr>
        </p:nvSpPr>
        <p:spPr>
          <a:xfrm>
            <a:off x="1070400" y="365150"/>
            <a:ext cx="70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r>
              <a:rPr lang="en"/>
              <a:t> of using IaaS for provisioning </a:t>
            </a:r>
            <a:endParaRPr/>
          </a:p>
        </p:txBody>
      </p:sp>
      <p:sp>
        <p:nvSpPr>
          <p:cNvPr id="465" name="Google Shape;465;p64"/>
          <p:cNvSpPr txBox="1"/>
          <p:nvPr/>
        </p:nvSpPr>
        <p:spPr>
          <a:xfrm>
            <a:off x="1182700" y="1143400"/>
            <a:ext cx="4728900" cy="24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 more </a:t>
            </a:r>
            <a:r>
              <a:rPr b="1" lang="en" sz="16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IT tickets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Self serve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It is</a:t>
            </a:r>
            <a:r>
              <a:rPr b="1" lang="en" sz="16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safe and can be validated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Infrastructure deployment </a:t>
            </a:r>
            <a:r>
              <a:rPr b="1" lang="en" sz="16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consistency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Easier</a:t>
            </a: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to </a:t>
            </a:r>
            <a:r>
              <a:rPr b="1" lang="en" sz="16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upgrade or roll back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"/>
          <p:cNvSpPr txBox="1"/>
          <p:nvPr>
            <p:ph type="title"/>
          </p:nvPr>
        </p:nvSpPr>
        <p:spPr>
          <a:xfrm>
            <a:off x="1070400" y="365150"/>
            <a:ext cx="70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IaaS for provisioning </a:t>
            </a:r>
            <a:endParaRPr/>
          </a:p>
        </p:txBody>
      </p:sp>
      <p:sp>
        <p:nvSpPr>
          <p:cNvPr id="471" name="Google Shape;471;p65"/>
          <p:cNvSpPr txBox="1"/>
          <p:nvPr/>
        </p:nvSpPr>
        <p:spPr>
          <a:xfrm>
            <a:off x="1182700" y="1143400"/>
            <a:ext cx="4728900" cy="26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Terraform is </a:t>
            </a:r>
            <a:r>
              <a:rPr b="1" lang="en" sz="16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declarative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We define </a:t>
            </a:r>
            <a:r>
              <a:rPr b="1" lang="en" sz="16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desired state</a:t>
            </a: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of the resource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Terraform is </a:t>
            </a:r>
            <a:r>
              <a:rPr b="1" lang="en" sz="16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Idempotent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Terraform is </a:t>
            </a:r>
            <a:r>
              <a:rPr b="1" lang="en" sz="16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Immutable</a:t>
            </a:r>
            <a:endParaRPr b="1" sz="1600">
              <a:solidFill>
                <a:schemeClr val="accen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Will discuss above points in details during demo...</a:t>
            </a:r>
            <a:endParaRPr b="1" sz="1600">
              <a:solidFill>
                <a:schemeClr val="accen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6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477" name="Google Shape;477;p66"/>
          <p:cNvSpPr txBox="1"/>
          <p:nvPr/>
        </p:nvSpPr>
        <p:spPr>
          <a:xfrm>
            <a:off x="1739850" y="1370000"/>
            <a:ext cx="5664300" cy="29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Provision IaaS Services</a:t>
            </a:r>
            <a:endParaRPr b="1" sz="1800">
              <a:solidFill>
                <a:schemeClr val="accen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VMs, Virtual networks, Security groups, firewall, Containers or Kubernetes clusters.</a:t>
            </a:r>
            <a:endParaRPr b="1" sz="1800">
              <a:solidFill>
                <a:schemeClr val="accen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Hub and Spoke security architecture.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Multi Cloud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App hosting service like Heroku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Disaster recovery sites or Test QA like Blue/Green deployments 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"/>
          <p:cNvSpPr txBox="1"/>
          <p:nvPr>
            <p:ph idx="1" type="body"/>
          </p:nvPr>
        </p:nvSpPr>
        <p:spPr>
          <a:xfrm>
            <a:off x="1954800" y="1696463"/>
            <a:ext cx="5234400" cy="14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DEMO Time! </a:t>
            </a:r>
            <a:endParaRPr b="1" sz="3400"/>
          </a:p>
        </p:txBody>
      </p:sp>
      <p:sp>
        <p:nvSpPr>
          <p:cNvPr id="483" name="Google Shape;483;p67"/>
          <p:cNvSpPr txBox="1"/>
          <p:nvPr>
            <p:ph type="title"/>
          </p:nvPr>
        </p:nvSpPr>
        <p:spPr>
          <a:xfrm>
            <a:off x="1776500" y="3026750"/>
            <a:ext cx="523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—We will discuss in detail later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8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Terraform Documentation</a:t>
            </a:r>
            <a:endParaRPr/>
          </a:p>
        </p:txBody>
      </p:sp>
      <p:sp>
        <p:nvSpPr>
          <p:cNvPr id="489" name="Google Shape;489;p68"/>
          <p:cNvSpPr txBox="1"/>
          <p:nvPr>
            <p:ph idx="7" type="subTitle"/>
          </p:nvPr>
        </p:nvSpPr>
        <p:spPr>
          <a:xfrm>
            <a:off x="3127864" y="1764938"/>
            <a:ext cx="26145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Terraform CLI</a:t>
            </a:r>
            <a:endParaRPr/>
          </a:p>
        </p:txBody>
      </p:sp>
      <p:sp>
        <p:nvSpPr>
          <p:cNvPr id="490" name="Google Shape;490;p68"/>
          <p:cNvSpPr txBox="1"/>
          <p:nvPr>
            <p:ph idx="8" type="subTitle"/>
          </p:nvPr>
        </p:nvSpPr>
        <p:spPr>
          <a:xfrm>
            <a:off x="1645928" y="2073275"/>
            <a:ext cx="6158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Most important is command CLI, we going to use CLI to write scripts for terraform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" y="-7"/>
            <a:ext cx="91439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9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Lora"/>
                <a:ea typeface="Lora"/>
                <a:cs typeface="Lora"/>
                <a:sym typeface="Lora"/>
              </a:rPr>
              <a:t>Subscribe for more content</a:t>
            </a:r>
            <a:endParaRPr sz="35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 txBox="1"/>
          <p:nvPr>
            <p:ph idx="2" type="title"/>
          </p:nvPr>
        </p:nvSpPr>
        <p:spPr>
          <a:xfrm>
            <a:off x="5017400" y="1274075"/>
            <a:ext cx="3409200" cy="12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214" name="Google Shape;214;p43"/>
          <p:cNvSpPr/>
          <p:nvPr/>
        </p:nvSpPr>
        <p:spPr>
          <a:xfrm flipH="1" rot="2756328">
            <a:off x="787775" y="4489654"/>
            <a:ext cx="248252" cy="233321"/>
          </a:xfrm>
          <a:custGeom>
            <a:rect b="b" l="l" r="r" t="t"/>
            <a:pathLst>
              <a:path extrusionOk="0" h="1250" w="1330">
                <a:moveTo>
                  <a:pt x="1234" y="0"/>
                </a:moveTo>
                <a:cubicBezTo>
                  <a:pt x="1180" y="0"/>
                  <a:pt x="1128" y="9"/>
                  <a:pt x="1081" y="32"/>
                </a:cubicBezTo>
                <a:cubicBezTo>
                  <a:pt x="994" y="70"/>
                  <a:pt x="919" y="132"/>
                  <a:pt x="870" y="219"/>
                </a:cubicBezTo>
                <a:cubicBezTo>
                  <a:pt x="820" y="293"/>
                  <a:pt x="783" y="380"/>
                  <a:pt x="770" y="467"/>
                </a:cubicBezTo>
                <a:cubicBezTo>
                  <a:pt x="765" y="487"/>
                  <a:pt x="760" y="508"/>
                  <a:pt x="757" y="529"/>
                </a:cubicBezTo>
                <a:lnTo>
                  <a:pt x="757" y="529"/>
                </a:lnTo>
                <a:cubicBezTo>
                  <a:pt x="707" y="535"/>
                  <a:pt x="658" y="543"/>
                  <a:pt x="609" y="554"/>
                </a:cubicBezTo>
                <a:cubicBezTo>
                  <a:pt x="510" y="591"/>
                  <a:pt x="398" y="641"/>
                  <a:pt x="311" y="715"/>
                </a:cubicBezTo>
                <a:cubicBezTo>
                  <a:pt x="224" y="778"/>
                  <a:pt x="162" y="864"/>
                  <a:pt x="100" y="951"/>
                </a:cubicBezTo>
                <a:cubicBezTo>
                  <a:pt x="50" y="1038"/>
                  <a:pt x="13" y="1138"/>
                  <a:pt x="0" y="1249"/>
                </a:cubicBezTo>
                <a:cubicBezTo>
                  <a:pt x="149" y="1125"/>
                  <a:pt x="298" y="1038"/>
                  <a:pt x="472" y="964"/>
                </a:cubicBezTo>
                <a:cubicBezTo>
                  <a:pt x="534" y="939"/>
                  <a:pt x="609" y="914"/>
                  <a:pt x="696" y="902"/>
                </a:cubicBezTo>
                <a:cubicBezTo>
                  <a:pt x="749" y="893"/>
                  <a:pt x="801" y="884"/>
                  <a:pt x="854" y="884"/>
                </a:cubicBezTo>
                <a:cubicBezTo>
                  <a:pt x="876" y="884"/>
                  <a:pt x="898" y="886"/>
                  <a:pt x="919" y="889"/>
                </a:cubicBezTo>
                <a:lnTo>
                  <a:pt x="1155" y="889"/>
                </a:lnTo>
                <a:lnTo>
                  <a:pt x="1106" y="678"/>
                </a:lnTo>
                <a:cubicBezTo>
                  <a:pt x="1093" y="616"/>
                  <a:pt x="1081" y="566"/>
                  <a:pt x="1081" y="504"/>
                </a:cubicBezTo>
                <a:cubicBezTo>
                  <a:pt x="1081" y="442"/>
                  <a:pt x="1093" y="380"/>
                  <a:pt x="1106" y="330"/>
                </a:cubicBezTo>
                <a:cubicBezTo>
                  <a:pt x="1118" y="268"/>
                  <a:pt x="1143" y="219"/>
                  <a:pt x="1168" y="169"/>
                </a:cubicBezTo>
                <a:cubicBezTo>
                  <a:pt x="1217" y="107"/>
                  <a:pt x="1267" y="57"/>
                  <a:pt x="1329" y="7"/>
                </a:cubicBezTo>
                <a:cubicBezTo>
                  <a:pt x="1297" y="3"/>
                  <a:pt x="1266" y="0"/>
                  <a:pt x="12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3"/>
          <p:cNvSpPr/>
          <p:nvPr/>
        </p:nvSpPr>
        <p:spPr>
          <a:xfrm flipH="1" rot="2756328">
            <a:off x="365270" y="4065870"/>
            <a:ext cx="303875" cy="125434"/>
          </a:xfrm>
          <a:custGeom>
            <a:rect b="b" l="l" r="r" t="t"/>
            <a:pathLst>
              <a:path extrusionOk="0" h="672" w="1628">
                <a:moveTo>
                  <a:pt x="534" y="0"/>
                </a:moveTo>
                <a:cubicBezTo>
                  <a:pt x="423" y="13"/>
                  <a:pt x="323" y="38"/>
                  <a:pt x="224" y="100"/>
                </a:cubicBezTo>
                <a:cubicBezTo>
                  <a:pt x="137" y="149"/>
                  <a:pt x="50" y="212"/>
                  <a:pt x="0" y="298"/>
                </a:cubicBezTo>
                <a:cubicBezTo>
                  <a:pt x="67" y="293"/>
                  <a:pt x="136" y="290"/>
                  <a:pt x="206" y="290"/>
                </a:cubicBezTo>
                <a:cubicBezTo>
                  <a:pt x="306" y="290"/>
                  <a:pt x="408" y="296"/>
                  <a:pt x="509" y="311"/>
                </a:cubicBezTo>
                <a:cubicBezTo>
                  <a:pt x="634" y="336"/>
                  <a:pt x="745" y="423"/>
                  <a:pt x="820" y="534"/>
                </a:cubicBezTo>
                <a:lnTo>
                  <a:pt x="919" y="671"/>
                </a:lnTo>
                <a:lnTo>
                  <a:pt x="1043" y="597"/>
                </a:lnTo>
                <a:cubicBezTo>
                  <a:pt x="1093" y="572"/>
                  <a:pt x="1130" y="559"/>
                  <a:pt x="1180" y="534"/>
                </a:cubicBezTo>
                <a:cubicBezTo>
                  <a:pt x="1230" y="522"/>
                  <a:pt x="1279" y="510"/>
                  <a:pt x="1329" y="497"/>
                </a:cubicBezTo>
                <a:cubicBezTo>
                  <a:pt x="1342" y="494"/>
                  <a:pt x="1356" y="492"/>
                  <a:pt x="1369" y="492"/>
                </a:cubicBezTo>
                <a:cubicBezTo>
                  <a:pt x="1405" y="492"/>
                  <a:pt x="1442" y="504"/>
                  <a:pt x="1478" y="522"/>
                </a:cubicBezTo>
                <a:cubicBezTo>
                  <a:pt x="1528" y="547"/>
                  <a:pt x="1578" y="584"/>
                  <a:pt x="1615" y="646"/>
                </a:cubicBezTo>
                <a:cubicBezTo>
                  <a:pt x="1627" y="559"/>
                  <a:pt x="1615" y="485"/>
                  <a:pt x="1578" y="423"/>
                </a:cubicBezTo>
                <a:cubicBezTo>
                  <a:pt x="1528" y="348"/>
                  <a:pt x="1453" y="286"/>
                  <a:pt x="1366" y="261"/>
                </a:cubicBezTo>
                <a:cubicBezTo>
                  <a:pt x="1292" y="236"/>
                  <a:pt x="1205" y="236"/>
                  <a:pt x="1130" y="236"/>
                </a:cubicBezTo>
                <a:cubicBezTo>
                  <a:pt x="1101" y="241"/>
                  <a:pt x="1072" y="245"/>
                  <a:pt x="1045" y="250"/>
                </a:cubicBezTo>
                <a:lnTo>
                  <a:pt x="1045" y="250"/>
                </a:lnTo>
                <a:cubicBezTo>
                  <a:pt x="999" y="190"/>
                  <a:pt x="943" y="138"/>
                  <a:pt x="882" y="100"/>
                </a:cubicBezTo>
                <a:cubicBezTo>
                  <a:pt x="783" y="25"/>
                  <a:pt x="658" y="0"/>
                  <a:pt x="5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3"/>
          <p:cNvSpPr/>
          <p:nvPr/>
        </p:nvSpPr>
        <p:spPr>
          <a:xfrm>
            <a:off x="2769517" y="3933087"/>
            <a:ext cx="392758" cy="390995"/>
          </a:xfrm>
          <a:custGeom>
            <a:rect b="b" l="l" r="r" t="t"/>
            <a:pathLst>
              <a:path extrusionOk="0" h="7764" w="7799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3"/>
          <p:cNvSpPr/>
          <p:nvPr/>
        </p:nvSpPr>
        <p:spPr>
          <a:xfrm>
            <a:off x="4474950" y="1717088"/>
            <a:ext cx="194100" cy="194100"/>
          </a:xfrm>
          <a:custGeom>
            <a:rect b="b" l="l" r="r" t="t"/>
            <a:pathLst>
              <a:path extrusionOk="0" h="7764" w="7764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3"/>
          <p:cNvSpPr/>
          <p:nvPr/>
        </p:nvSpPr>
        <p:spPr>
          <a:xfrm>
            <a:off x="8330713" y="439700"/>
            <a:ext cx="194975" cy="194950"/>
          </a:xfrm>
          <a:custGeom>
            <a:rect b="b" l="l" r="r" t="t"/>
            <a:pathLst>
              <a:path extrusionOk="0" h="7798" w="7799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3"/>
          <p:cNvSpPr/>
          <p:nvPr/>
        </p:nvSpPr>
        <p:spPr>
          <a:xfrm>
            <a:off x="618738" y="440113"/>
            <a:ext cx="194125" cy="194125"/>
          </a:xfrm>
          <a:custGeom>
            <a:rect b="b" l="l" r="r" t="t"/>
            <a:pathLst>
              <a:path extrusionOk="0" h="7765" w="7765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3"/>
          <p:cNvSpPr/>
          <p:nvPr/>
        </p:nvSpPr>
        <p:spPr>
          <a:xfrm>
            <a:off x="702752" y="4028407"/>
            <a:ext cx="234641" cy="200377"/>
          </a:xfrm>
          <a:custGeom>
            <a:rect b="b" l="l" r="r" t="t"/>
            <a:pathLst>
              <a:path extrusionOk="0" h="3193" w="3739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3"/>
          <p:cNvSpPr/>
          <p:nvPr/>
        </p:nvSpPr>
        <p:spPr>
          <a:xfrm>
            <a:off x="7653490" y="4314698"/>
            <a:ext cx="200377" cy="200377"/>
          </a:xfrm>
          <a:custGeom>
            <a:rect b="b" l="l" r="r" t="t"/>
            <a:pathLst>
              <a:path extrusionOk="0" h="3193" w="3193">
                <a:moveTo>
                  <a:pt x="1603" y="0"/>
                </a:moveTo>
                <a:cubicBezTo>
                  <a:pt x="721" y="0"/>
                  <a:pt x="1" y="721"/>
                  <a:pt x="1" y="1590"/>
                </a:cubicBezTo>
                <a:cubicBezTo>
                  <a:pt x="1" y="2472"/>
                  <a:pt x="721" y="3192"/>
                  <a:pt x="1603" y="3192"/>
                </a:cubicBezTo>
                <a:cubicBezTo>
                  <a:pt x="2485" y="3192"/>
                  <a:pt x="3193" y="2472"/>
                  <a:pt x="3193" y="1590"/>
                </a:cubicBezTo>
                <a:cubicBezTo>
                  <a:pt x="3193" y="721"/>
                  <a:pt x="2485" y="0"/>
                  <a:pt x="1603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579" y="338825"/>
            <a:ext cx="3778600" cy="15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3"/>
          <p:cNvSpPr txBox="1"/>
          <p:nvPr>
            <p:ph type="title"/>
          </p:nvPr>
        </p:nvSpPr>
        <p:spPr>
          <a:xfrm>
            <a:off x="467700" y="2594700"/>
            <a:ext cx="8208600" cy="9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5700"/>
              <a:t>              Terraform Resources</a:t>
            </a:r>
            <a:endParaRPr sz="5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0"/>
          <p:cNvSpPr txBox="1"/>
          <p:nvPr>
            <p:ph idx="2" type="title"/>
          </p:nvPr>
        </p:nvSpPr>
        <p:spPr>
          <a:xfrm>
            <a:off x="5017400" y="1274075"/>
            <a:ext cx="3409200" cy="12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2" name="Google Shape;502;p70"/>
          <p:cNvSpPr/>
          <p:nvPr/>
        </p:nvSpPr>
        <p:spPr>
          <a:xfrm flipH="1" rot="2756328">
            <a:off x="787775" y="4489654"/>
            <a:ext cx="248252" cy="233321"/>
          </a:xfrm>
          <a:custGeom>
            <a:rect b="b" l="l" r="r" t="t"/>
            <a:pathLst>
              <a:path extrusionOk="0" h="1250" w="1330">
                <a:moveTo>
                  <a:pt x="1234" y="0"/>
                </a:moveTo>
                <a:cubicBezTo>
                  <a:pt x="1180" y="0"/>
                  <a:pt x="1128" y="9"/>
                  <a:pt x="1081" y="32"/>
                </a:cubicBezTo>
                <a:cubicBezTo>
                  <a:pt x="994" y="70"/>
                  <a:pt x="919" y="132"/>
                  <a:pt x="870" y="219"/>
                </a:cubicBezTo>
                <a:cubicBezTo>
                  <a:pt x="820" y="293"/>
                  <a:pt x="783" y="380"/>
                  <a:pt x="770" y="467"/>
                </a:cubicBezTo>
                <a:cubicBezTo>
                  <a:pt x="765" y="487"/>
                  <a:pt x="760" y="508"/>
                  <a:pt x="757" y="529"/>
                </a:cubicBezTo>
                <a:lnTo>
                  <a:pt x="757" y="529"/>
                </a:lnTo>
                <a:cubicBezTo>
                  <a:pt x="707" y="535"/>
                  <a:pt x="658" y="543"/>
                  <a:pt x="609" y="554"/>
                </a:cubicBezTo>
                <a:cubicBezTo>
                  <a:pt x="510" y="591"/>
                  <a:pt x="398" y="641"/>
                  <a:pt x="311" y="715"/>
                </a:cubicBezTo>
                <a:cubicBezTo>
                  <a:pt x="224" y="778"/>
                  <a:pt x="162" y="864"/>
                  <a:pt x="100" y="951"/>
                </a:cubicBezTo>
                <a:cubicBezTo>
                  <a:pt x="50" y="1038"/>
                  <a:pt x="13" y="1138"/>
                  <a:pt x="0" y="1249"/>
                </a:cubicBezTo>
                <a:cubicBezTo>
                  <a:pt x="149" y="1125"/>
                  <a:pt x="298" y="1038"/>
                  <a:pt x="472" y="964"/>
                </a:cubicBezTo>
                <a:cubicBezTo>
                  <a:pt x="534" y="939"/>
                  <a:pt x="609" y="914"/>
                  <a:pt x="696" y="902"/>
                </a:cubicBezTo>
                <a:cubicBezTo>
                  <a:pt x="749" y="893"/>
                  <a:pt x="801" y="884"/>
                  <a:pt x="854" y="884"/>
                </a:cubicBezTo>
                <a:cubicBezTo>
                  <a:pt x="876" y="884"/>
                  <a:pt x="898" y="886"/>
                  <a:pt x="919" y="889"/>
                </a:cubicBezTo>
                <a:lnTo>
                  <a:pt x="1155" y="889"/>
                </a:lnTo>
                <a:lnTo>
                  <a:pt x="1106" y="678"/>
                </a:lnTo>
                <a:cubicBezTo>
                  <a:pt x="1093" y="616"/>
                  <a:pt x="1081" y="566"/>
                  <a:pt x="1081" y="504"/>
                </a:cubicBezTo>
                <a:cubicBezTo>
                  <a:pt x="1081" y="442"/>
                  <a:pt x="1093" y="380"/>
                  <a:pt x="1106" y="330"/>
                </a:cubicBezTo>
                <a:cubicBezTo>
                  <a:pt x="1118" y="268"/>
                  <a:pt x="1143" y="219"/>
                  <a:pt x="1168" y="169"/>
                </a:cubicBezTo>
                <a:cubicBezTo>
                  <a:pt x="1217" y="107"/>
                  <a:pt x="1267" y="57"/>
                  <a:pt x="1329" y="7"/>
                </a:cubicBezTo>
                <a:cubicBezTo>
                  <a:pt x="1297" y="3"/>
                  <a:pt x="1266" y="0"/>
                  <a:pt x="12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70"/>
          <p:cNvSpPr/>
          <p:nvPr/>
        </p:nvSpPr>
        <p:spPr>
          <a:xfrm flipH="1" rot="2756328">
            <a:off x="365270" y="4065870"/>
            <a:ext cx="303875" cy="125434"/>
          </a:xfrm>
          <a:custGeom>
            <a:rect b="b" l="l" r="r" t="t"/>
            <a:pathLst>
              <a:path extrusionOk="0" h="672" w="1628">
                <a:moveTo>
                  <a:pt x="534" y="0"/>
                </a:moveTo>
                <a:cubicBezTo>
                  <a:pt x="423" y="13"/>
                  <a:pt x="323" y="38"/>
                  <a:pt x="224" y="100"/>
                </a:cubicBezTo>
                <a:cubicBezTo>
                  <a:pt x="137" y="149"/>
                  <a:pt x="50" y="212"/>
                  <a:pt x="0" y="298"/>
                </a:cubicBezTo>
                <a:cubicBezTo>
                  <a:pt x="67" y="293"/>
                  <a:pt x="136" y="290"/>
                  <a:pt x="206" y="290"/>
                </a:cubicBezTo>
                <a:cubicBezTo>
                  <a:pt x="306" y="290"/>
                  <a:pt x="408" y="296"/>
                  <a:pt x="509" y="311"/>
                </a:cubicBezTo>
                <a:cubicBezTo>
                  <a:pt x="634" y="336"/>
                  <a:pt x="745" y="423"/>
                  <a:pt x="820" y="534"/>
                </a:cubicBezTo>
                <a:lnTo>
                  <a:pt x="919" y="671"/>
                </a:lnTo>
                <a:lnTo>
                  <a:pt x="1043" y="597"/>
                </a:lnTo>
                <a:cubicBezTo>
                  <a:pt x="1093" y="572"/>
                  <a:pt x="1130" y="559"/>
                  <a:pt x="1180" y="534"/>
                </a:cubicBezTo>
                <a:cubicBezTo>
                  <a:pt x="1230" y="522"/>
                  <a:pt x="1279" y="510"/>
                  <a:pt x="1329" y="497"/>
                </a:cubicBezTo>
                <a:cubicBezTo>
                  <a:pt x="1342" y="494"/>
                  <a:pt x="1356" y="492"/>
                  <a:pt x="1369" y="492"/>
                </a:cubicBezTo>
                <a:cubicBezTo>
                  <a:pt x="1405" y="492"/>
                  <a:pt x="1442" y="504"/>
                  <a:pt x="1478" y="522"/>
                </a:cubicBezTo>
                <a:cubicBezTo>
                  <a:pt x="1528" y="547"/>
                  <a:pt x="1578" y="584"/>
                  <a:pt x="1615" y="646"/>
                </a:cubicBezTo>
                <a:cubicBezTo>
                  <a:pt x="1627" y="559"/>
                  <a:pt x="1615" y="485"/>
                  <a:pt x="1578" y="423"/>
                </a:cubicBezTo>
                <a:cubicBezTo>
                  <a:pt x="1528" y="348"/>
                  <a:pt x="1453" y="286"/>
                  <a:pt x="1366" y="261"/>
                </a:cubicBezTo>
                <a:cubicBezTo>
                  <a:pt x="1292" y="236"/>
                  <a:pt x="1205" y="236"/>
                  <a:pt x="1130" y="236"/>
                </a:cubicBezTo>
                <a:cubicBezTo>
                  <a:pt x="1101" y="241"/>
                  <a:pt x="1072" y="245"/>
                  <a:pt x="1045" y="250"/>
                </a:cubicBezTo>
                <a:lnTo>
                  <a:pt x="1045" y="250"/>
                </a:lnTo>
                <a:cubicBezTo>
                  <a:pt x="999" y="190"/>
                  <a:pt x="943" y="138"/>
                  <a:pt x="882" y="100"/>
                </a:cubicBezTo>
                <a:cubicBezTo>
                  <a:pt x="783" y="25"/>
                  <a:pt x="658" y="0"/>
                  <a:pt x="5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70"/>
          <p:cNvSpPr/>
          <p:nvPr/>
        </p:nvSpPr>
        <p:spPr>
          <a:xfrm>
            <a:off x="2769517" y="3933087"/>
            <a:ext cx="392758" cy="390995"/>
          </a:xfrm>
          <a:custGeom>
            <a:rect b="b" l="l" r="r" t="t"/>
            <a:pathLst>
              <a:path extrusionOk="0" h="7764" w="7799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70"/>
          <p:cNvSpPr/>
          <p:nvPr/>
        </p:nvSpPr>
        <p:spPr>
          <a:xfrm>
            <a:off x="4474950" y="1717088"/>
            <a:ext cx="194100" cy="194100"/>
          </a:xfrm>
          <a:custGeom>
            <a:rect b="b" l="l" r="r" t="t"/>
            <a:pathLst>
              <a:path extrusionOk="0" h="7764" w="7764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70"/>
          <p:cNvSpPr/>
          <p:nvPr/>
        </p:nvSpPr>
        <p:spPr>
          <a:xfrm>
            <a:off x="8330713" y="439700"/>
            <a:ext cx="194975" cy="194950"/>
          </a:xfrm>
          <a:custGeom>
            <a:rect b="b" l="l" r="r" t="t"/>
            <a:pathLst>
              <a:path extrusionOk="0" h="7798" w="7799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70"/>
          <p:cNvSpPr/>
          <p:nvPr/>
        </p:nvSpPr>
        <p:spPr>
          <a:xfrm>
            <a:off x="618738" y="440113"/>
            <a:ext cx="194125" cy="194125"/>
          </a:xfrm>
          <a:custGeom>
            <a:rect b="b" l="l" r="r" t="t"/>
            <a:pathLst>
              <a:path extrusionOk="0" h="7765" w="7765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70"/>
          <p:cNvSpPr/>
          <p:nvPr/>
        </p:nvSpPr>
        <p:spPr>
          <a:xfrm>
            <a:off x="702752" y="4028407"/>
            <a:ext cx="234641" cy="200377"/>
          </a:xfrm>
          <a:custGeom>
            <a:rect b="b" l="l" r="r" t="t"/>
            <a:pathLst>
              <a:path extrusionOk="0" h="3193" w="3739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70"/>
          <p:cNvSpPr/>
          <p:nvPr/>
        </p:nvSpPr>
        <p:spPr>
          <a:xfrm>
            <a:off x="7653490" y="4314698"/>
            <a:ext cx="200377" cy="200377"/>
          </a:xfrm>
          <a:custGeom>
            <a:rect b="b" l="l" r="r" t="t"/>
            <a:pathLst>
              <a:path extrusionOk="0" h="3193" w="3193">
                <a:moveTo>
                  <a:pt x="1603" y="0"/>
                </a:moveTo>
                <a:cubicBezTo>
                  <a:pt x="721" y="0"/>
                  <a:pt x="1" y="721"/>
                  <a:pt x="1" y="1590"/>
                </a:cubicBezTo>
                <a:cubicBezTo>
                  <a:pt x="1" y="2472"/>
                  <a:pt x="721" y="3192"/>
                  <a:pt x="1603" y="3192"/>
                </a:cubicBezTo>
                <a:cubicBezTo>
                  <a:pt x="2485" y="3192"/>
                  <a:pt x="3193" y="2472"/>
                  <a:pt x="3193" y="1590"/>
                </a:cubicBezTo>
                <a:cubicBezTo>
                  <a:pt x="3193" y="721"/>
                  <a:pt x="2485" y="0"/>
                  <a:pt x="1603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579" y="338825"/>
            <a:ext cx="3778600" cy="15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70"/>
          <p:cNvSpPr txBox="1"/>
          <p:nvPr>
            <p:ph type="title"/>
          </p:nvPr>
        </p:nvSpPr>
        <p:spPr>
          <a:xfrm>
            <a:off x="667925" y="2211625"/>
            <a:ext cx="6916500" cy="21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Installation</a:t>
            </a:r>
            <a:r>
              <a:rPr lang="en" sz="6000"/>
              <a:t> of Terraform, Linux, MacOS and Windows</a:t>
            </a:r>
            <a:endParaRPr sz="6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1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to Discuss</a:t>
            </a:r>
            <a:endParaRPr/>
          </a:p>
        </p:txBody>
      </p:sp>
      <p:sp>
        <p:nvSpPr>
          <p:cNvPr id="517" name="Google Shape;517;p71"/>
          <p:cNvSpPr txBox="1"/>
          <p:nvPr>
            <p:ph idx="1" type="subTitle"/>
          </p:nvPr>
        </p:nvSpPr>
        <p:spPr>
          <a:xfrm>
            <a:off x="2357868" y="1600525"/>
            <a:ext cx="22530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Ubuntu Installation</a:t>
            </a:r>
            <a:endParaRPr/>
          </a:p>
        </p:txBody>
      </p:sp>
      <p:sp>
        <p:nvSpPr>
          <p:cNvPr id="518" name="Google Shape;518;p71"/>
          <p:cNvSpPr txBox="1"/>
          <p:nvPr>
            <p:ph idx="7" type="subTitle"/>
          </p:nvPr>
        </p:nvSpPr>
        <p:spPr>
          <a:xfrm>
            <a:off x="2357875" y="3817125"/>
            <a:ext cx="26862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Windows</a:t>
            </a:r>
            <a:r>
              <a:rPr lang="en"/>
              <a:t> Installation</a:t>
            </a:r>
            <a:endParaRPr/>
          </a:p>
        </p:txBody>
      </p:sp>
      <p:sp>
        <p:nvSpPr>
          <p:cNvPr id="519" name="Google Shape;519;p71"/>
          <p:cNvSpPr txBox="1"/>
          <p:nvPr>
            <p:ph idx="3" type="title"/>
          </p:nvPr>
        </p:nvSpPr>
        <p:spPr>
          <a:xfrm>
            <a:off x="1591728" y="1639847"/>
            <a:ext cx="632700" cy="4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20" name="Google Shape;520;p71"/>
          <p:cNvSpPr txBox="1"/>
          <p:nvPr>
            <p:ph idx="6" type="title"/>
          </p:nvPr>
        </p:nvSpPr>
        <p:spPr>
          <a:xfrm>
            <a:off x="1592641" y="2748283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21" name="Google Shape;521;p71"/>
          <p:cNvSpPr txBox="1"/>
          <p:nvPr>
            <p:ph idx="9" type="title"/>
          </p:nvPr>
        </p:nvSpPr>
        <p:spPr>
          <a:xfrm>
            <a:off x="1592641" y="3812099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2" name="Google Shape;522;p71"/>
          <p:cNvSpPr/>
          <p:nvPr/>
        </p:nvSpPr>
        <p:spPr>
          <a:xfrm>
            <a:off x="1591735" y="1485800"/>
            <a:ext cx="632673" cy="730491"/>
          </a:xfrm>
          <a:custGeom>
            <a:rect b="b" l="l" r="r" t="t"/>
            <a:pathLst>
              <a:path extrusionOk="0" h="167929" w="145442">
                <a:moveTo>
                  <a:pt x="72721" y="167692"/>
                </a:moveTo>
                <a:lnTo>
                  <a:pt x="72815" y="167527"/>
                </a:lnTo>
                <a:lnTo>
                  <a:pt x="401" y="125716"/>
                </a:lnTo>
                <a:lnTo>
                  <a:pt x="401" y="42212"/>
                </a:lnTo>
                <a:lnTo>
                  <a:pt x="72721" y="449"/>
                </a:lnTo>
                <a:lnTo>
                  <a:pt x="145040" y="42212"/>
                </a:lnTo>
                <a:lnTo>
                  <a:pt x="145040" y="125716"/>
                </a:lnTo>
                <a:lnTo>
                  <a:pt x="72626" y="167527"/>
                </a:lnTo>
                <a:lnTo>
                  <a:pt x="72721" y="167692"/>
                </a:lnTo>
                <a:lnTo>
                  <a:pt x="72815" y="167527"/>
                </a:lnTo>
                <a:lnTo>
                  <a:pt x="72721" y="167692"/>
                </a:lnTo>
                <a:lnTo>
                  <a:pt x="72815" y="167881"/>
                </a:lnTo>
                <a:lnTo>
                  <a:pt x="145441" y="125952"/>
                </a:lnTo>
                <a:lnTo>
                  <a:pt x="145441" y="41976"/>
                </a:lnTo>
                <a:lnTo>
                  <a:pt x="72721" y="0"/>
                </a:lnTo>
                <a:lnTo>
                  <a:pt x="0" y="41976"/>
                </a:lnTo>
                <a:lnTo>
                  <a:pt x="0" y="125952"/>
                </a:lnTo>
                <a:lnTo>
                  <a:pt x="72721" y="167928"/>
                </a:lnTo>
                <a:lnTo>
                  <a:pt x="72815" y="167881"/>
                </a:lnTo>
                <a:lnTo>
                  <a:pt x="72721" y="167692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71"/>
          <p:cNvSpPr/>
          <p:nvPr/>
        </p:nvSpPr>
        <p:spPr>
          <a:xfrm>
            <a:off x="1591735" y="2597225"/>
            <a:ext cx="632673" cy="730491"/>
          </a:xfrm>
          <a:custGeom>
            <a:rect b="b" l="l" r="r" t="t"/>
            <a:pathLst>
              <a:path extrusionOk="0" h="167929" w="145442">
                <a:moveTo>
                  <a:pt x="72721" y="167692"/>
                </a:moveTo>
                <a:lnTo>
                  <a:pt x="72815" y="167527"/>
                </a:lnTo>
                <a:lnTo>
                  <a:pt x="401" y="125716"/>
                </a:lnTo>
                <a:lnTo>
                  <a:pt x="401" y="42212"/>
                </a:lnTo>
                <a:lnTo>
                  <a:pt x="72721" y="449"/>
                </a:lnTo>
                <a:lnTo>
                  <a:pt x="145040" y="42212"/>
                </a:lnTo>
                <a:lnTo>
                  <a:pt x="145040" y="125716"/>
                </a:lnTo>
                <a:lnTo>
                  <a:pt x="72626" y="167527"/>
                </a:lnTo>
                <a:lnTo>
                  <a:pt x="72721" y="167692"/>
                </a:lnTo>
                <a:lnTo>
                  <a:pt x="72815" y="167527"/>
                </a:lnTo>
                <a:lnTo>
                  <a:pt x="72721" y="167692"/>
                </a:lnTo>
                <a:lnTo>
                  <a:pt x="72815" y="167881"/>
                </a:lnTo>
                <a:lnTo>
                  <a:pt x="145441" y="125952"/>
                </a:lnTo>
                <a:lnTo>
                  <a:pt x="145441" y="41976"/>
                </a:lnTo>
                <a:lnTo>
                  <a:pt x="72721" y="0"/>
                </a:lnTo>
                <a:lnTo>
                  <a:pt x="0" y="41976"/>
                </a:lnTo>
                <a:lnTo>
                  <a:pt x="0" y="125952"/>
                </a:lnTo>
                <a:lnTo>
                  <a:pt x="72721" y="167928"/>
                </a:lnTo>
                <a:lnTo>
                  <a:pt x="72815" y="167881"/>
                </a:lnTo>
                <a:lnTo>
                  <a:pt x="72721" y="167692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71"/>
          <p:cNvSpPr/>
          <p:nvPr/>
        </p:nvSpPr>
        <p:spPr>
          <a:xfrm>
            <a:off x="1591735" y="3658048"/>
            <a:ext cx="632673" cy="730491"/>
          </a:xfrm>
          <a:custGeom>
            <a:rect b="b" l="l" r="r" t="t"/>
            <a:pathLst>
              <a:path extrusionOk="0" h="167929" w="145442">
                <a:moveTo>
                  <a:pt x="72721" y="167692"/>
                </a:moveTo>
                <a:lnTo>
                  <a:pt x="72815" y="167527"/>
                </a:lnTo>
                <a:lnTo>
                  <a:pt x="401" y="125716"/>
                </a:lnTo>
                <a:lnTo>
                  <a:pt x="401" y="42212"/>
                </a:lnTo>
                <a:lnTo>
                  <a:pt x="72721" y="449"/>
                </a:lnTo>
                <a:lnTo>
                  <a:pt x="145040" y="42212"/>
                </a:lnTo>
                <a:lnTo>
                  <a:pt x="145040" y="125716"/>
                </a:lnTo>
                <a:lnTo>
                  <a:pt x="72626" y="167527"/>
                </a:lnTo>
                <a:lnTo>
                  <a:pt x="72721" y="167692"/>
                </a:lnTo>
                <a:lnTo>
                  <a:pt x="72815" y="167527"/>
                </a:lnTo>
                <a:lnTo>
                  <a:pt x="72721" y="167692"/>
                </a:lnTo>
                <a:lnTo>
                  <a:pt x="72815" y="167881"/>
                </a:lnTo>
                <a:lnTo>
                  <a:pt x="145441" y="125952"/>
                </a:lnTo>
                <a:lnTo>
                  <a:pt x="145441" y="41976"/>
                </a:lnTo>
                <a:lnTo>
                  <a:pt x="72721" y="0"/>
                </a:lnTo>
                <a:lnTo>
                  <a:pt x="0" y="41976"/>
                </a:lnTo>
                <a:lnTo>
                  <a:pt x="0" y="125952"/>
                </a:lnTo>
                <a:lnTo>
                  <a:pt x="72721" y="167928"/>
                </a:lnTo>
                <a:lnTo>
                  <a:pt x="72815" y="167881"/>
                </a:lnTo>
                <a:lnTo>
                  <a:pt x="72721" y="167692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71"/>
          <p:cNvSpPr txBox="1"/>
          <p:nvPr>
            <p:ph idx="1" type="subTitle"/>
          </p:nvPr>
        </p:nvSpPr>
        <p:spPr>
          <a:xfrm>
            <a:off x="2357877" y="2708825"/>
            <a:ext cx="28746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MacOS Installation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2"/>
          <p:cNvSpPr txBox="1"/>
          <p:nvPr>
            <p:ph type="title"/>
          </p:nvPr>
        </p:nvSpPr>
        <p:spPr>
          <a:xfrm>
            <a:off x="1070400" y="365150"/>
            <a:ext cx="70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</a:t>
            </a:r>
            <a:r>
              <a:rPr lang="en"/>
              <a:t>for Linux</a:t>
            </a:r>
            <a:r>
              <a:rPr lang="en"/>
              <a:t> &amp; MacOS</a:t>
            </a:r>
            <a:endParaRPr/>
          </a:p>
        </p:txBody>
      </p:sp>
      <p:sp>
        <p:nvSpPr>
          <p:cNvPr id="531" name="Google Shape;531;p72"/>
          <p:cNvSpPr txBox="1"/>
          <p:nvPr/>
        </p:nvSpPr>
        <p:spPr>
          <a:xfrm>
            <a:off x="1182700" y="1143400"/>
            <a:ext cx="7851900" cy="3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find the </a:t>
            </a:r>
            <a:r>
              <a:rPr lang="en" sz="1600">
                <a:solidFill>
                  <a:schemeClr val="lt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appropriate package</a:t>
            </a: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for your system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After downloading Terraform, unzip  the package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make sure that the terraform binary is available on your PATH.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Commands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sudo apt-get install unzip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wget </a:t>
            </a:r>
            <a:r>
              <a:rPr i="1" lang="en"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https://releases.hashicorp.com/terraform/0.11.10/terraform_0.11.10_linux_amd64.zip</a:t>
            </a:r>
            <a:endParaRPr b="1" i="1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unzip terraform_0.11.10_linux_amd64.zip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sudo mv terraform /usr/local/bin/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terraform --version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3"/>
          <p:cNvSpPr txBox="1"/>
          <p:nvPr>
            <p:ph type="title"/>
          </p:nvPr>
        </p:nvSpPr>
        <p:spPr>
          <a:xfrm>
            <a:off x="1070400" y="365150"/>
            <a:ext cx="70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Windows </a:t>
            </a:r>
            <a:endParaRPr/>
          </a:p>
        </p:txBody>
      </p:sp>
      <p:sp>
        <p:nvSpPr>
          <p:cNvPr id="537" name="Google Shape;537;p73"/>
          <p:cNvSpPr txBox="1"/>
          <p:nvPr/>
        </p:nvSpPr>
        <p:spPr>
          <a:xfrm>
            <a:off x="1182700" y="1143400"/>
            <a:ext cx="78519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Download the binary from Terraform website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Install the package as normally you do..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a folder in C drive and copy paste terraform binary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Update the Environment variable PATH in windows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4"/>
          <p:cNvSpPr txBox="1"/>
          <p:nvPr>
            <p:ph idx="1" type="body"/>
          </p:nvPr>
        </p:nvSpPr>
        <p:spPr>
          <a:xfrm>
            <a:off x="1954800" y="1696463"/>
            <a:ext cx="5234400" cy="14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 </a:t>
            </a:r>
            <a:endParaRPr b="1" sz="3400"/>
          </a:p>
        </p:txBody>
      </p:sp>
      <p:sp>
        <p:nvSpPr>
          <p:cNvPr id="543" name="Google Shape;543;p74"/>
          <p:cNvSpPr txBox="1"/>
          <p:nvPr>
            <p:ph type="title"/>
          </p:nvPr>
        </p:nvSpPr>
        <p:spPr>
          <a:xfrm>
            <a:off x="1776500" y="3026750"/>
            <a:ext cx="523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5"/>
          <p:cNvSpPr txBox="1"/>
          <p:nvPr>
            <p:ph idx="2" type="title"/>
          </p:nvPr>
        </p:nvSpPr>
        <p:spPr>
          <a:xfrm>
            <a:off x="5017400" y="1274075"/>
            <a:ext cx="3409200" cy="12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49" name="Google Shape;549;p75"/>
          <p:cNvSpPr/>
          <p:nvPr/>
        </p:nvSpPr>
        <p:spPr>
          <a:xfrm flipH="1" rot="2756328">
            <a:off x="787775" y="4489654"/>
            <a:ext cx="248252" cy="233321"/>
          </a:xfrm>
          <a:custGeom>
            <a:rect b="b" l="l" r="r" t="t"/>
            <a:pathLst>
              <a:path extrusionOk="0" h="1250" w="1330">
                <a:moveTo>
                  <a:pt x="1234" y="0"/>
                </a:moveTo>
                <a:cubicBezTo>
                  <a:pt x="1180" y="0"/>
                  <a:pt x="1128" y="9"/>
                  <a:pt x="1081" y="32"/>
                </a:cubicBezTo>
                <a:cubicBezTo>
                  <a:pt x="994" y="70"/>
                  <a:pt x="919" y="132"/>
                  <a:pt x="870" y="219"/>
                </a:cubicBezTo>
                <a:cubicBezTo>
                  <a:pt x="820" y="293"/>
                  <a:pt x="783" y="380"/>
                  <a:pt x="770" y="467"/>
                </a:cubicBezTo>
                <a:cubicBezTo>
                  <a:pt x="765" y="487"/>
                  <a:pt x="760" y="508"/>
                  <a:pt x="757" y="529"/>
                </a:cubicBezTo>
                <a:lnTo>
                  <a:pt x="757" y="529"/>
                </a:lnTo>
                <a:cubicBezTo>
                  <a:pt x="707" y="535"/>
                  <a:pt x="658" y="543"/>
                  <a:pt x="609" y="554"/>
                </a:cubicBezTo>
                <a:cubicBezTo>
                  <a:pt x="510" y="591"/>
                  <a:pt x="398" y="641"/>
                  <a:pt x="311" y="715"/>
                </a:cubicBezTo>
                <a:cubicBezTo>
                  <a:pt x="224" y="778"/>
                  <a:pt x="162" y="864"/>
                  <a:pt x="100" y="951"/>
                </a:cubicBezTo>
                <a:cubicBezTo>
                  <a:pt x="50" y="1038"/>
                  <a:pt x="13" y="1138"/>
                  <a:pt x="0" y="1249"/>
                </a:cubicBezTo>
                <a:cubicBezTo>
                  <a:pt x="149" y="1125"/>
                  <a:pt x="298" y="1038"/>
                  <a:pt x="472" y="964"/>
                </a:cubicBezTo>
                <a:cubicBezTo>
                  <a:pt x="534" y="939"/>
                  <a:pt x="609" y="914"/>
                  <a:pt x="696" y="902"/>
                </a:cubicBezTo>
                <a:cubicBezTo>
                  <a:pt x="749" y="893"/>
                  <a:pt x="801" y="884"/>
                  <a:pt x="854" y="884"/>
                </a:cubicBezTo>
                <a:cubicBezTo>
                  <a:pt x="876" y="884"/>
                  <a:pt x="898" y="886"/>
                  <a:pt x="919" y="889"/>
                </a:cubicBezTo>
                <a:lnTo>
                  <a:pt x="1155" y="889"/>
                </a:lnTo>
                <a:lnTo>
                  <a:pt x="1106" y="678"/>
                </a:lnTo>
                <a:cubicBezTo>
                  <a:pt x="1093" y="616"/>
                  <a:pt x="1081" y="566"/>
                  <a:pt x="1081" y="504"/>
                </a:cubicBezTo>
                <a:cubicBezTo>
                  <a:pt x="1081" y="442"/>
                  <a:pt x="1093" y="380"/>
                  <a:pt x="1106" y="330"/>
                </a:cubicBezTo>
                <a:cubicBezTo>
                  <a:pt x="1118" y="268"/>
                  <a:pt x="1143" y="219"/>
                  <a:pt x="1168" y="169"/>
                </a:cubicBezTo>
                <a:cubicBezTo>
                  <a:pt x="1217" y="107"/>
                  <a:pt x="1267" y="57"/>
                  <a:pt x="1329" y="7"/>
                </a:cubicBezTo>
                <a:cubicBezTo>
                  <a:pt x="1297" y="3"/>
                  <a:pt x="1266" y="0"/>
                  <a:pt x="12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75"/>
          <p:cNvSpPr/>
          <p:nvPr/>
        </p:nvSpPr>
        <p:spPr>
          <a:xfrm flipH="1" rot="2756328">
            <a:off x="365270" y="4065870"/>
            <a:ext cx="303875" cy="125434"/>
          </a:xfrm>
          <a:custGeom>
            <a:rect b="b" l="l" r="r" t="t"/>
            <a:pathLst>
              <a:path extrusionOk="0" h="672" w="1628">
                <a:moveTo>
                  <a:pt x="534" y="0"/>
                </a:moveTo>
                <a:cubicBezTo>
                  <a:pt x="423" y="13"/>
                  <a:pt x="323" y="38"/>
                  <a:pt x="224" y="100"/>
                </a:cubicBezTo>
                <a:cubicBezTo>
                  <a:pt x="137" y="149"/>
                  <a:pt x="50" y="212"/>
                  <a:pt x="0" y="298"/>
                </a:cubicBezTo>
                <a:cubicBezTo>
                  <a:pt x="67" y="293"/>
                  <a:pt x="136" y="290"/>
                  <a:pt x="206" y="290"/>
                </a:cubicBezTo>
                <a:cubicBezTo>
                  <a:pt x="306" y="290"/>
                  <a:pt x="408" y="296"/>
                  <a:pt x="509" y="311"/>
                </a:cubicBezTo>
                <a:cubicBezTo>
                  <a:pt x="634" y="336"/>
                  <a:pt x="745" y="423"/>
                  <a:pt x="820" y="534"/>
                </a:cubicBezTo>
                <a:lnTo>
                  <a:pt x="919" y="671"/>
                </a:lnTo>
                <a:lnTo>
                  <a:pt x="1043" y="597"/>
                </a:lnTo>
                <a:cubicBezTo>
                  <a:pt x="1093" y="572"/>
                  <a:pt x="1130" y="559"/>
                  <a:pt x="1180" y="534"/>
                </a:cubicBezTo>
                <a:cubicBezTo>
                  <a:pt x="1230" y="522"/>
                  <a:pt x="1279" y="510"/>
                  <a:pt x="1329" y="497"/>
                </a:cubicBezTo>
                <a:cubicBezTo>
                  <a:pt x="1342" y="494"/>
                  <a:pt x="1356" y="492"/>
                  <a:pt x="1369" y="492"/>
                </a:cubicBezTo>
                <a:cubicBezTo>
                  <a:pt x="1405" y="492"/>
                  <a:pt x="1442" y="504"/>
                  <a:pt x="1478" y="522"/>
                </a:cubicBezTo>
                <a:cubicBezTo>
                  <a:pt x="1528" y="547"/>
                  <a:pt x="1578" y="584"/>
                  <a:pt x="1615" y="646"/>
                </a:cubicBezTo>
                <a:cubicBezTo>
                  <a:pt x="1627" y="559"/>
                  <a:pt x="1615" y="485"/>
                  <a:pt x="1578" y="423"/>
                </a:cubicBezTo>
                <a:cubicBezTo>
                  <a:pt x="1528" y="348"/>
                  <a:pt x="1453" y="286"/>
                  <a:pt x="1366" y="261"/>
                </a:cubicBezTo>
                <a:cubicBezTo>
                  <a:pt x="1292" y="236"/>
                  <a:pt x="1205" y="236"/>
                  <a:pt x="1130" y="236"/>
                </a:cubicBezTo>
                <a:cubicBezTo>
                  <a:pt x="1101" y="241"/>
                  <a:pt x="1072" y="245"/>
                  <a:pt x="1045" y="250"/>
                </a:cubicBezTo>
                <a:lnTo>
                  <a:pt x="1045" y="250"/>
                </a:lnTo>
                <a:cubicBezTo>
                  <a:pt x="999" y="190"/>
                  <a:pt x="943" y="138"/>
                  <a:pt x="882" y="100"/>
                </a:cubicBezTo>
                <a:cubicBezTo>
                  <a:pt x="783" y="25"/>
                  <a:pt x="658" y="0"/>
                  <a:pt x="5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75"/>
          <p:cNvSpPr/>
          <p:nvPr/>
        </p:nvSpPr>
        <p:spPr>
          <a:xfrm>
            <a:off x="2769517" y="3933087"/>
            <a:ext cx="392758" cy="390995"/>
          </a:xfrm>
          <a:custGeom>
            <a:rect b="b" l="l" r="r" t="t"/>
            <a:pathLst>
              <a:path extrusionOk="0" h="7764" w="7799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5"/>
          <p:cNvSpPr/>
          <p:nvPr/>
        </p:nvSpPr>
        <p:spPr>
          <a:xfrm>
            <a:off x="4474950" y="1717088"/>
            <a:ext cx="194100" cy="194100"/>
          </a:xfrm>
          <a:custGeom>
            <a:rect b="b" l="l" r="r" t="t"/>
            <a:pathLst>
              <a:path extrusionOk="0" h="7764" w="7764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75"/>
          <p:cNvSpPr/>
          <p:nvPr/>
        </p:nvSpPr>
        <p:spPr>
          <a:xfrm>
            <a:off x="8330713" y="439700"/>
            <a:ext cx="194975" cy="194950"/>
          </a:xfrm>
          <a:custGeom>
            <a:rect b="b" l="l" r="r" t="t"/>
            <a:pathLst>
              <a:path extrusionOk="0" h="7798" w="7799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75"/>
          <p:cNvSpPr/>
          <p:nvPr/>
        </p:nvSpPr>
        <p:spPr>
          <a:xfrm>
            <a:off x="618738" y="440113"/>
            <a:ext cx="194125" cy="194125"/>
          </a:xfrm>
          <a:custGeom>
            <a:rect b="b" l="l" r="r" t="t"/>
            <a:pathLst>
              <a:path extrusionOk="0" h="7765" w="7765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75"/>
          <p:cNvSpPr/>
          <p:nvPr/>
        </p:nvSpPr>
        <p:spPr>
          <a:xfrm>
            <a:off x="702752" y="4028407"/>
            <a:ext cx="234641" cy="200377"/>
          </a:xfrm>
          <a:custGeom>
            <a:rect b="b" l="l" r="r" t="t"/>
            <a:pathLst>
              <a:path extrusionOk="0" h="3193" w="3739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75"/>
          <p:cNvSpPr/>
          <p:nvPr/>
        </p:nvSpPr>
        <p:spPr>
          <a:xfrm>
            <a:off x="7653490" y="4314698"/>
            <a:ext cx="200377" cy="200377"/>
          </a:xfrm>
          <a:custGeom>
            <a:rect b="b" l="l" r="r" t="t"/>
            <a:pathLst>
              <a:path extrusionOk="0" h="3193" w="3193">
                <a:moveTo>
                  <a:pt x="1603" y="0"/>
                </a:moveTo>
                <a:cubicBezTo>
                  <a:pt x="721" y="0"/>
                  <a:pt x="1" y="721"/>
                  <a:pt x="1" y="1590"/>
                </a:cubicBezTo>
                <a:cubicBezTo>
                  <a:pt x="1" y="2472"/>
                  <a:pt x="721" y="3192"/>
                  <a:pt x="1603" y="3192"/>
                </a:cubicBezTo>
                <a:cubicBezTo>
                  <a:pt x="2485" y="3192"/>
                  <a:pt x="3193" y="2472"/>
                  <a:pt x="3193" y="1590"/>
                </a:cubicBezTo>
                <a:cubicBezTo>
                  <a:pt x="3193" y="721"/>
                  <a:pt x="2485" y="0"/>
                  <a:pt x="1603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579" y="338825"/>
            <a:ext cx="3778600" cy="15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5"/>
          <p:cNvSpPr txBox="1"/>
          <p:nvPr>
            <p:ph type="title"/>
          </p:nvPr>
        </p:nvSpPr>
        <p:spPr>
          <a:xfrm>
            <a:off x="667925" y="2211625"/>
            <a:ext cx="6916500" cy="21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 Installing PyCharm, Terraform Core &amp; Providers</a:t>
            </a:r>
            <a:endParaRPr sz="57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6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to Discuss</a:t>
            </a:r>
            <a:endParaRPr/>
          </a:p>
        </p:txBody>
      </p:sp>
      <p:sp>
        <p:nvSpPr>
          <p:cNvPr id="564" name="Google Shape;564;p76"/>
          <p:cNvSpPr txBox="1"/>
          <p:nvPr>
            <p:ph idx="4" type="subTitle"/>
          </p:nvPr>
        </p:nvSpPr>
        <p:spPr>
          <a:xfrm>
            <a:off x="2336325" y="2415900"/>
            <a:ext cx="28209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Terraform Core?</a:t>
            </a:r>
            <a:endParaRPr/>
          </a:p>
        </p:txBody>
      </p:sp>
      <p:sp>
        <p:nvSpPr>
          <p:cNvPr id="565" name="Google Shape;565;p76"/>
          <p:cNvSpPr txBox="1"/>
          <p:nvPr>
            <p:ph idx="5" type="subTitle"/>
          </p:nvPr>
        </p:nvSpPr>
        <p:spPr>
          <a:xfrm>
            <a:off x="2355775" y="2725812"/>
            <a:ext cx="2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Blocks, Expressions, Identifiers</a:t>
            </a:r>
            <a:endParaRPr/>
          </a:p>
        </p:txBody>
      </p:sp>
      <p:sp>
        <p:nvSpPr>
          <p:cNvPr id="566" name="Google Shape;566;p76"/>
          <p:cNvSpPr txBox="1"/>
          <p:nvPr>
            <p:ph idx="1" type="subTitle"/>
          </p:nvPr>
        </p:nvSpPr>
        <p:spPr>
          <a:xfrm>
            <a:off x="2357627" y="1325150"/>
            <a:ext cx="27783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Install PyCharm IDE</a:t>
            </a:r>
            <a:endParaRPr/>
          </a:p>
        </p:txBody>
      </p:sp>
      <p:sp>
        <p:nvSpPr>
          <p:cNvPr id="567" name="Google Shape;567;p76"/>
          <p:cNvSpPr txBox="1"/>
          <p:nvPr>
            <p:ph idx="2" type="subTitle"/>
          </p:nvPr>
        </p:nvSpPr>
        <p:spPr>
          <a:xfrm>
            <a:off x="2356950" y="1637764"/>
            <a:ext cx="22539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And Add Terraform plugin</a:t>
            </a:r>
            <a:endParaRPr/>
          </a:p>
        </p:txBody>
      </p:sp>
      <p:sp>
        <p:nvSpPr>
          <p:cNvPr id="568" name="Google Shape;568;p76"/>
          <p:cNvSpPr txBox="1"/>
          <p:nvPr>
            <p:ph idx="7" type="subTitle"/>
          </p:nvPr>
        </p:nvSpPr>
        <p:spPr>
          <a:xfrm>
            <a:off x="2361325" y="3503075"/>
            <a:ext cx="41544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is Terraform Provider ?</a:t>
            </a:r>
            <a:endParaRPr/>
          </a:p>
        </p:txBody>
      </p:sp>
      <p:sp>
        <p:nvSpPr>
          <p:cNvPr id="569" name="Google Shape;569;p76"/>
          <p:cNvSpPr txBox="1"/>
          <p:nvPr>
            <p:ph idx="8" type="subTitle"/>
          </p:nvPr>
        </p:nvSpPr>
        <p:spPr>
          <a:xfrm>
            <a:off x="2355775" y="3817123"/>
            <a:ext cx="2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CRUD Operation</a:t>
            </a:r>
            <a:endParaRPr/>
          </a:p>
        </p:txBody>
      </p:sp>
      <p:sp>
        <p:nvSpPr>
          <p:cNvPr id="570" name="Google Shape;570;p76"/>
          <p:cNvSpPr txBox="1"/>
          <p:nvPr>
            <p:ph idx="3" type="title"/>
          </p:nvPr>
        </p:nvSpPr>
        <p:spPr>
          <a:xfrm>
            <a:off x="1591728" y="1639847"/>
            <a:ext cx="632700" cy="4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1" name="Google Shape;571;p76"/>
          <p:cNvSpPr txBox="1"/>
          <p:nvPr>
            <p:ph idx="6" type="title"/>
          </p:nvPr>
        </p:nvSpPr>
        <p:spPr>
          <a:xfrm>
            <a:off x="1592641" y="2748283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2" name="Google Shape;572;p76"/>
          <p:cNvSpPr txBox="1"/>
          <p:nvPr>
            <p:ph idx="9" type="title"/>
          </p:nvPr>
        </p:nvSpPr>
        <p:spPr>
          <a:xfrm>
            <a:off x="1592641" y="3812099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3" name="Google Shape;573;p76"/>
          <p:cNvSpPr/>
          <p:nvPr/>
        </p:nvSpPr>
        <p:spPr>
          <a:xfrm>
            <a:off x="1591735" y="1485800"/>
            <a:ext cx="632673" cy="730491"/>
          </a:xfrm>
          <a:custGeom>
            <a:rect b="b" l="l" r="r" t="t"/>
            <a:pathLst>
              <a:path extrusionOk="0" h="167929" w="145442">
                <a:moveTo>
                  <a:pt x="72721" y="167692"/>
                </a:moveTo>
                <a:lnTo>
                  <a:pt x="72815" y="167527"/>
                </a:lnTo>
                <a:lnTo>
                  <a:pt x="401" y="125716"/>
                </a:lnTo>
                <a:lnTo>
                  <a:pt x="401" y="42212"/>
                </a:lnTo>
                <a:lnTo>
                  <a:pt x="72721" y="449"/>
                </a:lnTo>
                <a:lnTo>
                  <a:pt x="145040" y="42212"/>
                </a:lnTo>
                <a:lnTo>
                  <a:pt x="145040" y="125716"/>
                </a:lnTo>
                <a:lnTo>
                  <a:pt x="72626" y="167527"/>
                </a:lnTo>
                <a:lnTo>
                  <a:pt x="72721" y="167692"/>
                </a:lnTo>
                <a:lnTo>
                  <a:pt x="72815" y="167527"/>
                </a:lnTo>
                <a:lnTo>
                  <a:pt x="72721" y="167692"/>
                </a:lnTo>
                <a:lnTo>
                  <a:pt x="72815" y="167881"/>
                </a:lnTo>
                <a:lnTo>
                  <a:pt x="145441" y="125952"/>
                </a:lnTo>
                <a:lnTo>
                  <a:pt x="145441" y="41976"/>
                </a:lnTo>
                <a:lnTo>
                  <a:pt x="72721" y="0"/>
                </a:lnTo>
                <a:lnTo>
                  <a:pt x="0" y="41976"/>
                </a:lnTo>
                <a:lnTo>
                  <a:pt x="0" y="125952"/>
                </a:lnTo>
                <a:lnTo>
                  <a:pt x="72721" y="167928"/>
                </a:lnTo>
                <a:lnTo>
                  <a:pt x="72815" y="167881"/>
                </a:lnTo>
                <a:lnTo>
                  <a:pt x="72721" y="167692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76"/>
          <p:cNvSpPr/>
          <p:nvPr/>
        </p:nvSpPr>
        <p:spPr>
          <a:xfrm>
            <a:off x="1591735" y="2597225"/>
            <a:ext cx="632673" cy="730491"/>
          </a:xfrm>
          <a:custGeom>
            <a:rect b="b" l="l" r="r" t="t"/>
            <a:pathLst>
              <a:path extrusionOk="0" h="167929" w="145442">
                <a:moveTo>
                  <a:pt x="72721" y="167692"/>
                </a:moveTo>
                <a:lnTo>
                  <a:pt x="72815" y="167527"/>
                </a:lnTo>
                <a:lnTo>
                  <a:pt x="401" y="125716"/>
                </a:lnTo>
                <a:lnTo>
                  <a:pt x="401" y="42212"/>
                </a:lnTo>
                <a:lnTo>
                  <a:pt x="72721" y="449"/>
                </a:lnTo>
                <a:lnTo>
                  <a:pt x="145040" y="42212"/>
                </a:lnTo>
                <a:lnTo>
                  <a:pt x="145040" y="125716"/>
                </a:lnTo>
                <a:lnTo>
                  <a:pt x="72626" y="167527"/>
                </a:lnTo>
                <a:lnTo>
                  <a:pt x="72721" y="167692"/>
                </a:lnTo>
                <a:lnTo>
                  <a:pt x="72815" y="167527"/>
                </a:lnTo>
                <a:lnTo>
                  <a:pt x="72721" y="167692"/>
                </a:lnTo>
                <a:lnTo>
                  <a:pt x="72815" y="167881"/>
                </a:lnTo>
                <a:lnTo>
                  <a:pt x="145441" y="125952"/>
                </a:lnTo>
                <a:lnTo>
                  <a:pt x="145441" y="41976"/>
                </a:lnTo>
                <a:lnTo>
                  <a:pt x="72721" y="0"/>
                </a:lnTo>
                <a:lnTo>
                  <a:pt x="0" y="41976"/>
                </a:lnTo>
                <a:lnTo>
                  <a:pt x="0" y="125952"/>
                </a:lnTo>
                <a:lnTo>
                  <a:pt x="72721" y="167928"/>
                </a:lnTo>
                <a:lnTo>
                  <a:pt x="72815" y="167881"/>
                </a:lnTo>
                <a:lnTo>
                  <a:pt x="72721" y="167692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76"/>
          <p:cNvSpPr/>
          <p:nvPr/>
        </p:nvSpPr>
        <p:spPr>
          <a:xfrm>
            <a:off x="1591735" y="3658048"/>
            <a:ext cx="632673" cy="730491"/>
          </a:xfrm>
          <a:custGeom>
            <a:rect b="b" l="l" r="r" t="t"/>
            <a:pathLst>
              <a:path extrusionOk="0" h="167929" w="145442">
                <a:moveTo>
                  <a:pt x="72721" y="167692"/>
                </a:moveTo>
                <a:lnTo>
                  <a:pt x="72815" y="167527"/>
                </a:lnTo>
                <a:lnTo>
                  <a:pt x="401" y="125716"/>
                </a:lnTo>
                <a:lnTo>
                  <a:pt x="401" y="42212"/>
                </a:lnTo>
                <a:lnTo>
                  <a:pt x="72721" y="449"/>
                </a:lnTo>
                <a:lnTo>
                  <a:pt x="145040" y="42212"/>
                </a:lnTo>
                <a:lnTo>
                  <a:pt x="145040" y="125716"/>
                </a:lnTo>
                <a:lnTo>
                  <a:pt x="72626" y="167527"/>
                </a:lnTo>
                <a:lnTo>
                  <a:pt x="72721" y="167692"/>
                </a:lnTo>
                <a:lnTo>
                  <a:pt x="72815" y="167527"/>
                </a:lnTo>
                <a:lnTo>
                  <a:pt x="72721" y="167692"/>
                </a:lnTo>
                <a:lnTo>
                  <a:pt x="72815" y="167881"/>
                </a:lnTo>
                <a:lnTo>
                  <a:pt x="145441" y="125952"/>
                </a:lnTo>
                <a:lnTo>
                  <a:pt x="145441" y="41976"/>
                </a:lnTo>
                <a:lnTo>
                  <a:pt x="72721" y="0"/>
                </a:lnTo>
                <a:lnTo>
                  <a:pt x="0" y="41976"/>
                </a:lnTo>
                <a:lnTo>
                  <a:pt x="0" y="125952"/>
                </a:lnTo>
                <a:lnTo>
                  <a:pt x="72721" y="167928"/>
                </a:lnTo>
                <a:lnTo>
                  <a:pt x="72815" y="167881"/>
                </a:lnTo>
                <a:lnTo>
                  <a:pt x="72721" y="167692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7"/>
          <p:cNvSpPr txBox="1"/>
          <p:nvPr>
            <p:ph type="title"/>
          </p:nvPr>
        </p:nvSpPr>
        <p:spPr>
          <a:xfrm>
            <a:off x="1070400" y="365150"/>
            <a:ext cx="70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</a:t>
            </a:r>
            <a:r>
              <a:rPr b="1" lang="en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PyCharm</a:t>
            </a:r>
            <a:r>
              <a:rPr lang="en"/>
              <a:t> on Windows</a:t>
            </a:r>
            <a:endParaRPr/>
          </a:p>
        </p:txBody>
      </p:sp>
      <p:sp>
        <p:nvSpPr>
          <p:cNvPr id="581" name="Google Shape;581;p77"/>
          <p:cNvSpPr txBox="1"/>
          <p:nvPr/>
        </p:nvSpPr>
        <p:spPr>
          <a:xfrm>
            <a:off x="1190175" y="1128400"/>
            <a:ext cx="64575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Download Community Version from Jetbrains website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Install Terraform HCL Language Support Plugin in PyCharm IDE</a:t>
            </a:r>
            <a:endParaRPr b="1" sz="1600">
              <a:solidFill>
                <a:schemeClr val="accen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8"/>
          <p:cNvSpPr txBox="1"/>
          <p:nvPr>
            <p:ph idx="2" type="title"/>
          </p:nvPr>
        </p:nvSpPr>
        <p:spPr>
          <a:xfrm>
            <a:off x="5017400" y="1274075"/>
            <a:ext cx="3409200" cy="12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Lab-01</a:t>
            </a:r>
            <a:endParaRPr/>
          </a:p>
        </p:txBody>
      </p:sp>
      <p:sp>
        <p:nvSpPr>
          <p:cNvPr id="587" name="Google Shape;587;p78"/>
          <p:cNvSpPr/>
          <p:nvPr/>
        </p:nvSpPr>
        <p:spPr>
          <a:xfrm flipH="1" rot="2756328">
            <a:off x="787775" y="4489654"/>
            <a:ext cx="248252" cy="233321"/>
          </a:xfrm>
          <a:custGeom>
            <a:rect b="b" l="l" r="r" t="t"/>
            <a:pathLst>
              <a:path extrusionOk="0" h="1250" w="1330">
                <a:moveTo>
                  <a:pt x="1234" y="0"/>
                </a:moveTo>
                <a:cubicBezTo>
                  <a:pt x="1180" y="0"/>
                  <a:pt x="1128" y="9"/>
                  <a:pt x="1081" y="32"/>
                </a:cubicBezTo>
                <a:cubicBezTo>
                  <a:pt x="994" y="70"/>
                  <a:pt x="919" y="132"/>
                  <a:pt x="870" y="219"/>
                </a:cubicBezTo>
                <a:cubicBezTo>
                  <a:pt x="820" y="293"/>
                  <a:pt x="783" y="380"/>
                  <a:pt x="770" y="467"/>
                </a:cubicBezTo>
                <a:cubicBezTo>
                  <a:pt x="765" y="487"/>
                  <a:pt x="760" y="508"/>
                  <a:pt x="757" y="529"/>
                </a:cubicBezTo>
                <a:lnTo>
                  <a:pt x="757" y="529"/>
                </a:lnTo>
                <a:cubicBezTo>
                  <a:pt x="707" y="535"/>
                  <a:pt x="658" y="543"/>
                  <a:pt x="609" y="554"/>
                </a:cubicBezTo>
                <a:cubicBezTo>
                  <a:pt x="510" y="591"/>
                  <a:pt x="398" y="641"/>
                  <a:pt x="311" y="715"/>
                </a:cubicBezTo>
                <a:cubicBezTo>
                  <a:pt x="224" y="778"/>
                  <a:pt x="162" y="864"/>
                  <a:pt x="100" y="951"/>
                </a:cubicBezTo>
                <a:cubicBezTo>
                  <a:pt x="50" y="1038"/>
                  <a:pt x="13" y="1138"/>
                  <a:pt x="0" y="1249"/>
                </a:cubicBezTo>
                <a:cubicBezTo>
                  <a:pt x="149" y="1125"/>
                  <a:pt x="298" y="1038"/>
                  <a:pt x="472" y="964"/>
                </a:cubicBezTo>
                <a:cubicBezTo>
                  <a:pt x="534" y="939"/>
                  <a:pt x="609" y="914"/>
                  <a:pt x="696" y="902"/>
                </a:cubicBezTo>
                <a:cubicBezTo>
                  <a:pt x="749" y="893"/>
                  <a:pt x="801" y="884"/>
                  <a:pt x="854" y="884"/>
                </a:cubicBezTo>
                <a:cubicBezTo>
                  <a:pt x="876" y="884"/>
                  <a:pt x="898" y="886"/>
                  <a:pt x="919" y="889"/>
                </a:cubicBezTo>
                <a:lnTo>
                  <a:pt x="1155" y="889"/>
                </a:lnTo>
                <a:lnTo>
                  <a:pt x="1106" y="678"/>
                </a:lnTo>
                <a:cubicBezTo>
                  <a:pt x="1093" y="616"/>
                  <a:pt x="1081" y="566"/>
                  <a:pt x="1081" y="504"/>
                </a:cubicBezTo>
                <a:cubicBezTo>
                  <a:pt x="1081" y="442"/>
                  <a:pt x="1093" y="380"/>
                  <a:pt x="1106" y="330"/>
                </a:cubicBezTo>
                <a:cubicBezTo>
                  <a:pt x="1118" y="268"/>
                  <a:pt x="1143" y="219"/>
                  <a:pt x="1168" y="169"/>
                </a:cubicBezTo>
                <a:cubicBezTo>
                  <a:pt x="1217" y="107"/>
                  <a:pt x="1267" y="57"/>
                  <a:pt x="1329" y="7"/>
                </a:cubicBezTo>
                <a:cubicBezTo>
                  <a:pt x="1297" y="3"/>
                  <a:pt x="1266" y="0"/>
                  <a:pt x="12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78"/>
          <p:cNvSpPr/>
          <p:nvPr/>
        </p:nvSpPr>
        <p:spPr>
          <a:xfrm flipH="1" rot="2756328">
            <a:off x="365270" y="4065870"/>
            <a:ext cx="303875" cy="125434"/>
          </a:xfrm>
          <a:custGeom>
            <a:rect b="b" l="l" r="r" t="t"/>
            <a:pathLst>
              <a:path extrusionOk="0" h="672" w="1628">
                <a:moveTo>
                  <a:pt x="534" y="0"/>
                </a:moveTo>
                <a:cubicBezTo>
                  <a:pt x="423" y="13"/>
                  <a:pt x="323" y="38"/>
                  <a:pt x="224" y="100"/>
                </a:cubicBezTo>
                <a:cubicBezTo>
                  <a:pt x="137" y="149"/>
                  <a:pt x="50" y="212"/>
                  <a:pt x="0" y="298"/>
                </a:cubicBezTo>
                <a:cubicBezTo>
                  <a:pt x="67" y="293"/>
                  <a:pt x="136" y="290"/>
                  <a:pt x="206" y="290"/>
                </a:cubicBezTo>
                <a:cubicBezTo>
                  <a:pt x="306" y="290"/>
                  <a:pt x="408" y="296"/>
                  <a:pt x="509" y="311"/>
                </a:cubicBezTo>
                <a:cubicBezTo>
                  <a:pt x="634" y="336"/>
                  <a:pt x="745" y="423"/>
                  <a:pt x="820" y="534"/>
                </a:cubicBezTo>
                <a:lnTo>
                  <a:pt x="919" y="671"/>
                </a:lnTo>
                <a:lnTo>
                  <a:pt x="1043" y="597"/>
                </a:lnTo>
                <a:cubicBezTo>
                  <a:pt x="1093" y="572"/>
                  <a:pt x="1130" y="559"/>
                  <a:pt x="1180" y="534"/>
                </a:cubicBezTo>
                <a:cubicBezTo>
                  <a:pt x="1230" y="522"/>
                  <a:pt x="1279" y="510"/>
                  <a:pt x="1329" y="497"/>
                </a:cubicBezTo>
                <a:cubicBezTo>
                  <a:pt x="1342" y="494"/>
                  <a:pt x="1356" y="492"/>
                  <a:pt x="1369" y="492"/>
                </a:cubicBezTo>
                <a:cubicBezTo>
                  <a:pt x="1405" y="492"/>
                  <a:pt x="1442" y="504"/>
                  <a:pt x="1478" y="522"/>
                </a:cubicBezTo>
                <a:cubicBezTo>
                  <a:pt x="1528" y="547"/>
                  <a:pt x="1578" y="584"/>
                  <a:pt x="1615" y="646"/>
                </a:cubicBezTo>
                <a:cubicBezTo>
                  <a:pt x="1627" y="559"/>
                  <a:pt x="1615" y="485"/>
                  <a:pt x="1578" y="423"/>
                </a:cubicBezTo>
                <a:cubicBezTo>
                  <a:pt x="1528" y="348"/>
                  <a:pt x="1453" y="286"/>
                  <a:pt x="1366" y="261"/>
                </a:cubicBezTo>
                <a:cubicBezTo>
                  <a:pt x="1292" y="236"/>
                  <a:pt x="1205" y="236"/>
                  <a:pt x="1130" y="236"/>
                </a:cubicBezTo>
                <a:cubicBezTo>
                  <a:pt x="1101" y="241"/>
                  <a:pt x="1072" y="245"/>
                  <a:pt x="1045" y="250"/>
                </a:cubicBezTo>
                <a:lnTo>
                  <a:pt x="1045" y="250"/>
                </a:lnTo>
                <a:cubicBezTo>
                  <a:pt x="999" y="190"/>
                  <a:pt x="943" y="138"/>
                  <a:pt x="882" y="100"/>
                </a:cubicBezTo>
                <a:cubicBezTo>
                  <a:pt x="783" y="25"/>
                  <a:pt x="658" y="0"/>
                  <a:pt x="5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78"/>
          <p:cNvSpPr/>
          <p:nvPr/>
        </p:nvSpPr>
        <p:spPr>
          <a:xfrm>
            <a:off x="2769517" y="3933087"/>
            <a:ext cx="392758" cy="390995"/>
          </a:xfrm>
          <a:custGeom>
            <a:rect b="b" l="l" r="r" t="t"/>
            <a:pathLst>
              <a:path extrusionOk="0" h="7764" w="7799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78"/>
          <p:cNvSpPr/>
          <p:nvPr/>
        </p:nvSpPr>
        <p:spPr>
          <a:xfrm>
            <a:off x="4474950" y="1717088"/>
            <a:ext cx="194100" cy="194100"/>
          </a:xfrm>
          <a:custGeom>
            <a:rect b="b" l="l" r="r" t="t"/>
            <a:pathLst>
              <a:path extrusionOk="0" h="7764" w="7764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78"/>
          <p:cNvSpPr/>
          <p:nvPr/>
        </p:nvSpPr>
        <p:spPr>
          <a:xfrm>
            <a:off x="8330713" y="439700"/>
            <a:ext cx="194975" cy="194950"/>
          </a:xfrm>
          <a:custGeom>
            <a:rect b="b" l="l" r="r" t="t"/>
            <a:pathLst>
              <a:path extrusionOk="0" h="7798" w="7799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78"/>
          <p:cNvSpPr/>
          <p:nvPr/>
        </p:nvSpPr>
        <p:spPr>
          <a:xfrm>
            <a:off x="618738" y="440113"/>
            <a:ext cx="194125" cy="194125"/>
          </a:xfrm>
          <a:custGeom>
            <a:rect b="b" l="l" r="r" t="t"/>
            <a:pathLst>
              <a:path extrusionOk="0" h="7765" w="7765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78"/>
          <p:cNvSpPr/>
          <p:nvPr/>
        </p:nvSpPr>
        <p:spPr>
          <a:xfrm>
            <a:off x="702752" y="4028407"/>
            <a:ext cx="234641" cy="200377"/>
          </a:xfrm>
          <a:custGeom>
            <a:rect b="b" l="l" r="r" t="t"/>
            <a:pathLst>
              <a:path extrusionOk="0" h="3193" w="3739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78"/>
          <p:cNvSpPr/>
          <p:nvPr/>
        </p:nvSpPr>
        <p:spPr>
          <a:xfrm>
            <a:off x="7653490" y="4314698"/>
            <a:ext cx="200377" cy="200377"/>
          </a:xfrm>
          <a:custGeom>
            <a:rect b="b" l="l" r="r" t="t"/>
            <a:pathLst>
              <a:path extrusionOk="0" h="3193" w="3193">
                <a:moveTo>
                  <a:pt x="1603" y="0"/>
                </a:moveTo>
                <a:cubicBezTo>
                  <a:pt x="721" y="0"/>
                  <a:pt x="1" y="721"/>
                  <a:pt x="1" y="1590"/>
                </a:cubicBezTo>
                <a:cubicBezTo>
                  <a:pt x="1" y="2472"/>
                  <a:pt x="721" y="3192"/>
                  <a:pt x="1603" y="3192"/>
                </a:cubicBezTo>
                <a:cubicBezTo>
                  <a:pt x="2485" y="3192"/>
                  <a:pt x="3193" y="2472"/>
                  <a:pt x="3193" y="1590"/>
                </a:cubicBezTo>
                <a:cubicBezTo>
                  <a:pt x="3193" y="721"/>
                  <a:pt x="2485" y="0"/>
                  <a:pt x="1603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29" y="669750"/>
            <a:ext cx="3778600" cy="15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8"/>
          <p:cNvSpPr txBox="1"/>
          <p:nvPr>
            <p:ph type="title"/>
          </p:nvPr>
        </p:nvSpPr>
        <p:spPr>
          <a:xfrm>
            <a:off x="223625" y="2211625"/>
            <a:ext cx="8403000" cy="22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 </a:t>
            </a:r>
            <a:r>
              <a:rPr lang="en" sz="5200"/>
              <a:t>Technical Assignment </a:t>
            </a:r>
            <a:endParaRPr sz="5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9"/>
          <p:cNvSpPr txBox="1"/>
          <p:nvPr>
            <p:ph type="title"/>
          </p:nvPr>
        </p:nvSpPr>
        <p:spPr>
          <a:xfrm>
            <a:off x="718800" y="11441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Assignment Instructions</a:t>
            </a:r>
            <a:endParaRPr/>
          </a:p>
        </p:txBody>
      </p:sp>
      <p:pic>
        <p:nvPicPr>
          <p:cNvPr id="602" name="Google Shape;60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975" y="897175"/>
            <a:ext cx="4760125" cy="405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4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What is Terraform resource ?</a:t>
            </a:r>
            <a:endParaRPr/>
          </a:p>
        </p:txBody>
      </p:sp>
      <p:sp>
        <p:nvSpPr>
          <p:cNvPr id="229" name="Google Shape;229;p44"/>
          <p:cNvSpPr txBox="1"/>
          <p:nvPr>
            <p:ph idx="1" type="body"/>
          </p:nvPr>
        </p:nvSpPr>
        <p:spPr>
          <a:xfrm>
            <a:off x="762400" y="1107150"/>
            <a:ext cx="7619100" cy="39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Terraform resource block implements </a:t>
            </a:r>
            <a:r>
              <a:rPr b="1" lang="en" sz="1600">
                <a:solidFill>
                  <a:schemeClr val="accent1"/>
                </a:solidFill>
              </a:rPr>
              <a:t>infrastructure</a:t>
            </a:r>
            <a:r>
              <a:rPr lang="en" sz="1600">
                <a:solidFill>
                  <a:schemeClr val="lt1"/>
                </a:solidFill>
              </a:rPr>
              <a:t> objects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Objects 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VM Machines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Network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Firewall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Load balancers etc….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It is very important part of the configuration in Terraform </a:t>
            </a:r>
            <a:endParaRPr b="1" sz="1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0"/>
          <p:cNvSpPr txBox="1"/>
          <p:nvPr>
            <p:ph type="title"/>
          </p:nvPr>
        </p:nvSpPr>
        <p:spPr>
          <a:xfrm>
            <a:off x="718750" y="1279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</a:t>
            </a:r>
            <a:r>
              <a:rPr lang="en"/>
              <a:t>Requirements</a:t>
            </a:r>
            <a:endParaRPr/>
          </a:p>
        </p:txBody>
      </p:sp>
      <p:sp>
        <p:nvSpPr>
          <p:cNvPr id="608" name="Google Shape;608;p80"/>
          <p:cNvSpPr txBox="1"/>
          <p:nvPr>
            <p:ph idx="1" type="body"/>
          </p:nvPr>
        </p:nvSpPr>
        <p:spPr>
          <a:xfrm>
            <a:off x="599825" y="700650"/>
            <a:ext cx="7619100" cy="4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We need </a:t>
            </a:r>
            <a:r>
              <a:rPr b="1" lang="en" sz="1600">
                <a:solidFill>
                  <a:schemeClr val="accent1"/>
                </a:solidFill>
              </a:rPr>
              <a:t>Terraform</a:t>
            </a:r>
            <a:r>
              <a:rPr lang="en" sz="1600">
                <a:solidFill>
                  <a:schemeClr val="lt1"/>
                </a:solidFill>
              </a:rPr>
              <a:t> script to provision following services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Compute Engine with custom service account.</a:t>
            </a:r>
            <a:endParaRPr b="1" sz="1600">
              <a:solidFill>
                <a:schemeClr val="accen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Service account with appropriate policy and IAM roles.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Provisioning GCS Bucket with Read Access and upload YAML file.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Cloud NAT implementation required for VM host.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Create  custom roles with least privilege in mind .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Python script to parse YAML file.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accent1"/>
                </a:solidFill>
              </a:rPr>
              <a:t>Other assumptions</a:t>
            </a:r>
            <a:r>
              <a:rPr lang="en" sz="1600">
                <a:solidFill>
                  <a:schemeClr val="lt1"/>
                </a:solidFill>
              </a:rPr>
              <a:t>: Custom VPC, </a:t>
            </a:r>
            <a:r>
              <a:rPr lang="en" sz="1600">
                <a:solidFill>
                  <a:schemeClr val="lt1"/>
                </a:solidFill>
              </a:rPr>
              <a:t>Firewall</a:t>
            </a:r>
            <a:r>
              <a:rPr lang="en" sz="1600">
                <a:solidFill>
                  <a:schemeClr val="lt1"/>
                </a:solidFill>
              </a:rPr>
              <a:t> rules, Service account with </a:t>
            </a:r>
            <a:r>
              <a:rPr b="1" lang="en" sz="1600">
                <a:solidFill>
                  <a:schemeClr val="accent1"/>
                </a:solidFill>
              </a:rPr>
              <a:t>OAuth2</a:t>
            </a:r>
            <a:r>
              <a:rPr lang="en" sz="1600">
                <a:solidFill>
                  <a:schemeClr val="lt1"/>
                </a:solidFill>
              </a:rPr>
              <a:t> tokens for authentication with </a:t>
            </a:r>
            <a:r>
              <a:rPr b="1" lang="en" sz="1600">
                <a:solidFill>
                  <a:schemeClr val="accent1"/>
                </a:solidFill>
              </a:rPr>
              <a:t>Cloud API</a:t>
            </a:r>
            <a:r>
              <a:rPr lang="en" sz="1600">
                <a:solidFill>
                  <a:schemeClr val="lt1"/>
                </a:solidFill>
              </a:rPr>
              <a:t>, Not allocating public IP address on host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1"/>
          <p:cNvSpPr txBox="1"/>
          <p:nvPr>
            <p:ph type="title"/>
          </p:nvPr>
        </p:nvSpPr>
        <p:spPr>
          <a:xfrm>
            <a:off x="718750" y="1279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Requirements</a:t>
            </a:r>
            <a:endParaRPr/>
          </a:p>
        </p:txBody>
      </p:sp>
      <p:sp>
        <p:nvSpPr>
          <p:cNvPr id="614" name="Google Shape;614;p81"/>
          <p:cNvSpPr txBox="1"/>
          <p:nvPr>
            <p:ph idx="1" type="body"/>
          </p:nvPr>
        </p:nvSpPr>
        <p:spPr>
          <a:xfrm>
            <a:off x="599825" y="700650"/>
            <a:ext cx="7619100" cy="4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We need </a:t>
            </a:r>
            <a:r>
              <a:rPr b="1" lang="en" sz="1600">
                <a:solidFill>
                  <a:schemeClr val="accent1"/>
                </a:solidFill>
              </a:rPr>
              <a:t>Terraform</a:t>
            </a:r>
            <a:r>
              <a:rPr lang="en" sz="1600">
                <a:solidFill>
                  <a:schemeClr val="lt1"/>
                </a:solidFill>
              </a:rPr>
              <a:t> script to provision following services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Compute Engine with custom service account.</a:t>
            </a:r>
            <a:endParaRPr b="1" sz="1600">
              <a:solidFill>
                <a:schemeClr val="accen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Service account with appropriate policy and IAM roles.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Provisioning GCS Bucket with Read Access and upload YAML file.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Cloud NAT implementation required for VM host.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Create  custom roles with least privilege in mind .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Python script to parse YAML file.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accent1"/>
                </a:solidFill>
              </a:rPr>
              <a:t>Other assumptions</a:t>
            </a:r>
            <a:r>
              <a:rPr lang="en" sz="1600">
                <a:solidFill>
                  <a:schemeClr val="lt1"/>
                </a:solidFill>
              </a:rPr>
              <a:t>: Custom VPC, Firewall rules, Service account with </a:t>
            </a:r>
            <a:r>
              <a:rPr b="1" lang="en" sz="1600">
                <a:solidFill>
                  <a:schemeClr val="accent1"/>
                </a:solidFill>
              </a:rPr>
              <a:t>OAuth2</a:t>
            </a:r>
            <a:r>
              <a:rPr lang="en" sz="1600">
                <a:solidFill>
                  <a:schemeClr val="lt1"/>
                </a:solidFill>
              </a:rPr>
              <a:t> tokens for authentication with </a:t>
            </a:r>
            <a:r>
              <a:rPr b="1" lang="en" sz="1600">
                <a:solidFill>
                  <a:schemeClr val="accent1"/>
                </a:solidFill>
              </a:rPr>
              <a:t>Cloud API</a:t>
            </a:r>
            <a:r>
              <a:rPr lang="en" sz="1600">
                <a:solidFill>
                  <a:schemeClr val="lt1"/>
                </a:solidFill>
              </a:rPr>
              <a:t>, Not allocating public IP address on host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2"/>
          <p:cNvSpPr txBox="1"/>
          <p:nvPr>
            <p:ph type="title"/>
          </p:nvPr>
        </p:nvSpPr>
        <p:spPr>
          <a:xfrm>
            <a:off x="1070400" y="-62350"/>
            <a:ext cx="70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</a:t>
            </a:r>
            <a:endParaRPr/>
          </a:p>
        </p:txBody>
      </p:sp>
      <p:pic>
        <p:nvPicPr>
          <p:cNvPr id="620" name="Google Shape;6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25" y="510350"/>
            <a:ext cx="7360526" cy="439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3"/>
          <p:cNvSpPr txBox="1"/>
          <p:nvPr>
            <p:ph type="title"/>
          </p:nvPr>
        </p:nvSpPr>
        <p:spPr>
          <a:xfrm>
            <a:off x="1016975" y="509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IaaC Components</a:t>
            </a:r>
            <a:endParaRPr/>
          </a:p>
        </p:txBody>
      </p:sp>
      <p:sp>
        <p:nvSpPr>
          <p:cNvPr id="626" name="Google Shape;626;p83"/>
          <p:cNvSpPr txBox="1"/>
          <p:nvPr>
            <p:ph idx="4" type="subTitle"/>
          </p:nvPr>
        </p:nvSpPr>
        <p:spPr>
          <a:xfrm>
            <a:off x="1968902" y="1735797"/>
            <a:ext cx="22596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Service Account</a:t>
            </a:r>
            <a:endParaRPr/>
          </a:p>
        </p:txBody>
      </p:sp>
      <p:sp>
        <p:nvSpPr>
          <p:cNvPr id="627" name="Google Shape;627;p83"/>
          <p:cNvSpPr txBox="1"/>
          <p:nvPr>
            <p:ph idx="5" type="subTitle"/>
          </p:nvPr>
        </p:nvSpPr>
        <p:spPr>
          <a:xfrm>
            <a:off x="1964700" y="2050487"/>
            <a:ext cx="2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Compute Engine custom service account</a:t>
            </a:r>
            <a:endParaRPr/>
          </a:p>
        </p:txBody>
      </p:sp>
      <p:sp>
        <p:nvSpPr>
          <p:cNvPr id="628" name="Google Shape;628;p83"/>
          <p:cNvSpPr txBox="1"/>
          <p:nvPr>
            <p:ph idx="1" type="subTitle"/>
          </p:nvPr>
        </p:nvSpPr>
        <p:spPr>
          <a:xfrm>
            <a:off x="1966318" y="728800"/>
            <a:ext cx="22530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VPC Network</a:t>
            </a:r>
            <a:endParaRPr/>
          </a:p>
        </p:txBody>
      </p:sp>
      <p:sp>
        <p:nvSpPr>
          <p:cNvPr id="629" name="Google Shape;629;p83"/>
          <p:cNvSpPr txBox="1"/>
          <p:nvPr>
            <p:ph idx="2" type="subTitle"/>
          </p:nvPr>
        </p:nvSpPr>
        <p:spPr>
          <a:xfrm>
            <a:off x="1965875" y="1075314"/>
            <a:ext cx="22539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Custom mode VPC</a:t>
            </a:r>
            <a:endParaRPr/>
          </a:p>
        </p:txBody>
      </p:sp>
      <p:sp>
        <p:nvSpPr>
          <p:cNvPr id="630" name="Google Shape;630;p83"/>
          <p:cNvSpPr txBox="1"/>
          <p:nvPr>
            <p:ph idx="7" type="subTitle"/>
          </p:nvPr>
        </p:nvSpPr>
        <p:spPr>
          <a:xfrm>
            <a:off x="1970250" y="2803838"/>
            <a:ext cx="26862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GCS Bucket</a:t>
            </a:r>
            <a:endParaRPr/>
          </a:p>
        </p:txBody>
      </p:sp>
      <p:sp>
        <p:nvSpPr>
          <p:cNvPr id="631" name="Google Shape;631;p83"/>
          <p:cNvSpPr txBox="1"/>
          <p:nvPr>
            <p:ph idx="8" type="subTitle"/>
          </p:nvPr>
        </p:nvSpPr>
        <p:spPr>
          <a:xfrm>
            <a:off x="1964700" y="3117885"/>
            <a:ext cx="2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Root folder with yaml file</a:t>
            </a:r>
            <a:endParaRPr/>
          </a:p>
        </p:txBody>
      </p:sp>
      <p:sp>
        <p:nvSpPr>
          <p:cNvPr id="632" name="Google Shape;632;p83"/>
          <p:cNvSpPr txBox="1"/>
          <p:nvPr>
            <p:ph idx="3" type="title"/>
          </p:nvPr>
        </p:nvSpPr>
        <p:spPr>
          <a:xfrm>
            <a:off x="1200653" y="1077397"/>
            <a:ext cx="632700" cy="4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33" name="Google Shape;633;p83"/>
          <p:cNvSpPr txBox="1"/>
          <p:nvPr>
            <p:ph idx="6" type="title"/>
          </p:nvPr>
        </p:nvSpPr>
        <p:spPr>
          <a:xfrm>
            <a:off x="1201566" y="2069733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34" name="Google Shape;634;p83"/>
          <p:cNvSpPr txBox="1"/>
          <p:nvPr>
            <p:ph idx="9" type="title"/>
          </p:nvPr>
        </p:nvSpPr>
        <p:spPr>
          <a:xfrm>
            <a:off x="1201566" y="3112861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35" name="Google Shape;635;p83"/>
          <p:cNvSpPr/>
          <p:nvPr/>
        </p:nvSpPr>
        <p:spPr>
          <a:xfrm>
            <a:off x="1200660" y="923350"/>
            <a:ext cx="632673" cy="730491"/>
          </a:xfrm>
          <a:custGeom>
            <a:rect b="b" l="l" r="r" t="t"/>
            <a:pathLst>
              <a:path extrusionOk="0" h="167929" w="145442">
                <a:moveTo>
                  <a:pt x="72721" y="167692"/>
                </a:moveTo>
                <a:lnTo>
                  <a:pt x="72815" y="167527"/>
                </a:lnTo>
                <a:lnTo>
                  <a:pt x="401" y="125716"/>
                </a:lnTo>
                <a:lnTo>
                  <a:pt x="401" y="42212"/>
                </a:lnTo>
                <a:lnTo>
                  <a:pt x="72721" y="449"/>
                </a:lnTo>
                <a:lnTo>
                  <a:pt x="145040" y="42212"/>
                </a:lnTo>
                <a:lnTo>
                  <a:pt x="145040" y="125716"/>
                </a:lnTo>
                <a:lnTo>
                  <a:pt x="72626" y="167527"/>
                </a:lnTo>
                <a:lnTo>
                  <a:pt x="72721" y="167692"/>
                </a:lnTo>
                <a:lnTo>
                  <a:pt x="72815" y="167527"/>
                </a:lnTo>
                <a:lnTo>
                  <a:pt x="72721" y="167692"/>
                </a:lnTo>
                <a:lnTo>
                  <a:pt x="72815" y="167881"/>
                </a:lnTo>
                <a:lnTo>
                  <a:pt x="145441" y="125952"/>
                </a:lnTo>
                <a:lnTo>
                  <a:pt x="145441" y="41976"/>
                </a:lnTo>
                <a:lnTo>
                  <a:pt x="72721" y="0"/>
                </a:lnTo>
                <a:lnTo>
                  <a:pt x="0" y="41976"/>
                </a:lnTo>
                <a:lnTo>
                  <a:pt x="0" y="125952"/>
                </a:lnTo>
                <a:lnTo>
                  <a:pt x="72721" y="167928"/>
                </a:lnTo>
                <a:lnTo>
                  <a:pt x="72815" y="167881"/>
                </a:lnTo>
                <a:lnTo>
                  <a:pt x="72721" y="167692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83"/>
          <p:cNvSpPr/>
          <p:nvPr/>
        </p:nvSpPr>
        <p:spPr>
          <a:xfrm>
            <a:off x="1200660" y="1918675"/>
            <a:ext cx="632673" cy="730491"/>
          </a:xfrm>
          <a:custGeom>
            <a:rect b="b" l="l" r="r" t="t"/>
            <a:pathLst>
              <a:path extrusionOk="0" h="167929" w="145442">
                <a:moveTo>
                  <a:pt x="72721" y="167692"/>
                </a:moveTo>
                <a:lnTo>
                  <a:pt x="72815" y="167527"/>
                </a:lnTo>
                <a:lnTo>
                  <a:pt x="401" y="125716"/>
                </a:lnTo>
                <a:lnTo>
                  <a:pt x="401" y="42212"/>
                </a:lnTo>
                <a:lnTo>
                  <a:pt x="72721" y="449"/>
                </a:lnTo>
                <a:lnTo>
                  <a:pt x="145040" y="42212"/>
                </a:lnTo>
                <a:lnTo>
                  <a:pt x="145040" y="125716"/>
                </a:lnTo>
                <a:lnTo>
                  <a:pt x="72626" y="167527"/>
                </a:lnTo>
                <a:lnTo>
                  <a:pt x="72721" y="167692"/>
                </a:lnTo>
                <a:lnTo>
                  <a:pt x="72815" y="167527"/>
                </a:lnTo>
                <a:lnTo>
                  <a:pt x="72721" y="167692"/>
                </a:lnTo>
                <a:lnTo>
                  <a:pt x="72815" y="167881"/>
                </a:lnTo>
                <a:lnTo>
                  <a:pt x="145441" y="125952"/>
                </a:lnTo>
                <a:lnTo>
                  <a:pt x="145441" y="41976"/>
                </a:lnTo>
                <a:lnTo>
                  <a:pt x="72721" y="0"/>
                </a:lnTo>
                <a:lnTo>
                  <a:pt x="0" y="41976"/>
                </a:lnTo>
                <a:lnTo>
                  <a:pt x="0" y="125952"/>
                </a:lnTo>
                <a:lnTo>
                  <a:pt x="72721" y="167928"/>
                </a:lnTo>
                <a:lnTo>
                  <a:pt x="72815" y="167881"/>
                </a:lnTo>
                <a:lnTo>
                  <a:pt x="72721" y="167692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83"/>
          <p:cNvSpPr/>
          <p:nvPr/>
        </p:nvSpPr>
        <p:spPr>
          <a:xfrm>
            <a:off x="1200660" y="2958811"/>
            <a:ext cx="632673" cy="730491"/>
          </a:xfrm>
          <a:custGeom>
            <a:rect b="b" l="l" r="r" t="t"/>
            <a:pathLst>
              <a:path extrusionOk="0" h="167929" w="145442">
                <a:moveTo>
                  <a:pt x="72721" y="167692"/>
                </a:moveTo>
                <a:lnTo>
                  <a:pt x="72815" y="167527"/>
                </a:lnTo>
                <a:lnTo>
                  <a:pt x="401" y="125716"/>
                </a:lnTo>
                <a:lnTo>
                  <a:pt x="401" y="42212"/>
                </a:lnTo>
                <a:lnTo>
                  <a:pt x="72721" y="449"/>
                </a:lnTo>
                <a:lnTo>
                  <a:pt x="145040" y="42212"/>
                </a:lnTo>
                <a:lnTo>
                  <a:pt x="145040" y="125716"/>
                </a:lnTo>
                <a:lnTo>
                  <a:pt x="72626" y="167527"/>
                </a:lnTo>
                <a:lnTo>
                  <a:pt x="72721" y="167692"/>
                </a:lnTo>
                <a:lnTo>
                  <a:pt x="72815" y="167527"/>
                </a:lnTo>
                <a:lnTo>
                  <a:pt x="72721" y="167692"/>
                </a:lnTo>
                <a:lnTo>
                  <a:pt x="72815" y="167881"/>
                </a:lnTo>
                <a:lnTo>
                  <a:pt x="145441" y="125952"/>
                </a:lnTo>
                <a:lnTo>
                  <a:pt x="145441" y="41976"/>
                </a:lnTo>
                <a:lnTo>
                  <a:pt x="72721" y="0"/>
                </a:lnTo>
                <a:lnTo>
                  <a:pt x="0" y="41976"/>
                </a:lnTo>
                <a:lnTo>
                  <a:pt x="0" y="125952"/>
                </a:lnTo>
                <a:lnTo>
                  <a:pt x="72721" y="167928"/>
                </a:lnTo>
                <a:lnTo>
                  <a:pt x="72815" y="167881"/>
                </a:lnTo>
                <a:lnTo>
                  <a:pt x="72721" y="167692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83"/>
          <p:cNvSpPr txBox="1"/>
          <p:nvPr>
            <p:ph idx="7" type="subTitle"/>
          </p:nvPr>
        </p:nvSpPr>
        <p:spPr>
          <a:xfrm>
            <a:off x="1970325" y="3998925"/>
            <a:ext cx="26862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IAM Policy and Bindings</a:t>
            </a:r>
            <a:endParaRPr/>
          </a:p>
        </p:txBody>
      </p:sp>
      <p:sp>
        <p:nvSpPr>
          <p:cNvPr id="639" name="Google Shape;639;p83"/>
          <p:cNvSpPr txBox="1"/>
          <p:nvPr>
            <p:ph idx="8" type="subTitle"/>
          </p:nvPr>
        </p:nvSpPr>
        <p:spPr>
          <a:xfrm>
            <a:off x="1964775" y="4312973"/>
            <a:ext cx="2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Creating a Custom roles for GCE Service account</a:t>
            </a:r>
            <a:endParaRPr/>
          </a:p>
        </p:txBody>
      </p:sp>
      <p:sp>
        <p:nvSpPr>
          <p:cNvPr id="640" name="Google Shape;640;p83"/>
          <p:cNvSpPr txBox="1"/>
          <p:nvPr>
            <p:ph idx="9" type="title"/>
          </p:nvPr>
        </p:nvSpPr>
        <p:spPr>
          <a:xfrm>
            <a:off x="1201641" y="4307949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41" name="Google Shape;641;p83"/>
          <p:cNvSpPr/>
          <p:nvPr/>
        </p:nvSpPr>
        <p:spPr>
          <a:xfrm>
            <a:off x="1200735" y="4153898"/>
            <a:ext cx="632673" cy="730491"/>
          </a:xfrm>
          <a:custGeom>
            <a:rect b="b" l="l" r="r" t="t"/>
            <a:pathLst>
              <a:path extrusionOk="0" h="167929" w="145442">
                <a:moveTo>
                  <a:pt x="72721" y="167692"/>
                </a:moveTo>
                <a:lnTo>
                  <a:pt x="72815" y="167527"/>
                </a:lnTo>
                <a:lnTo>
                  <a:pt x="401" y="125716"/>
                </a:lnTo>
                <a:lnTo>
                  <a:pt x="401" y="42212"/>
                </a:lnTo>
                <a:lnTo>
                  <a:pt x="72721" y="449"/>
                </a:lnTo>
                <a:lnTo>
                  <a:pt x="145040" y="42212"/>
                </a:lnTo>
                <a:lnTo>
                  <a:pt x="145040" y="125716"/>
                </a:lnTo>
                <a:lnTo>
                  <a:pt x="72626" y="167527"/>
                </a:lnTo>
                <a:lnTo>
                  <a:pt x="72721" y="167692"/>
                </a:lnTo>
                <a:lnTo>
                  <a:pt x="72815" y="167527"/>
                </a:lnTo>
                <a:lnTo>
                  <a:pt x="72721" y="167692"/>
                </a:lnTo>
                <a:lnTo>
                  <a:pt x="72815" y="167881"/>
                </a:lnTo>
                <a:lnTo>
                  <a:pt x="145441" y="125952"/>
                </a:lnTo>
                <a:lnTo>
                  <a:pt x="145441" y="41976"/>
                </a:lnTo>
                <a:lnTo>
                  <a:pt x="72721" y="0"/>
                </a:lnTo>
                <a:lnTo>
                  <a:pt x="0" y="41976"/>
                </a:lnTo>
                <a:lnTo>
                  <a:pt x="0" y="125952"/>
                </a:lnTo>
                <a:lnTo>
                  <a:pt x="72721" y="167928"/>
                </a:lnTo>
                <a:lnTo>
                  <a:pt x="72815" y="167881"/>
                </a:lnTo>
                <a:lnTo>
                  <a:pt x="72721" y="167692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83"/>
          <p:cNvSpPr txBox="1"/>
          <p:nvPr>
            <p:ph idx="7" type="subTitle"/>
          </p:nvPr>
        </p:nvSpPr>
        <p:spPr>
          <a:xfrm>
            <a:off x="5524550" y="728800"/>
            <a:ext cx="26862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Firewall</a:t>
            </a:r>
            <a:endParaRPr/>
          </a:p>
        </p:txBody>
      </p:sp>
      <p:sp>
        <p:nvSpPr>
          <p:cNvPr id="643" name="Google Shape;643;p83"/>
          <p:cNvSpPr txBox="1"/>
          <p:nvPr>
            <p:ph idx="8" type="subTitle"/>
          </p:nvPr>
        </p:nvSpPr>
        <p:spPr>
          <a:xfrm>
            <a:off x="5519000" y="1042848"/>
            <a:ext cx="2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Custom Firewall rules</a:t>
            </a:r>
            <a:endParaRPr/>
          </a:p>
        </p:txBody>
      </p:sp>
      <p:sp>
        <p:nvSpPr>
          <p:cNvPr id="644" name="Google Shape;644;p83"/>
          <p:cNvSpPr txBox="1"/>
          <p:nvPr>
            <p:ph idx="9" type="title"/>
          </p:nvPr>
        </p:nvSpPr>
        <p:spPr>
          <a:xfrm>
            <a:off x="4755866" y="1037824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45" name="Google Shape;645;p83"/>
          <p:cNvSpPr/>
          <p:nvPr/>
        </p:nvSpPr>
        <p:spPr>
          <a:xfrm>
            <a:off x="4789750" y="882875"/>
            <a:ext cx="632673" cy="730491"/>
          </a:xfrm>
          <a:custGeom>
            <a:rect b="b" l="l" r="r" t="t"/>
            <a:pathLst>
              <a:path extrusionOk="0" h="167929" w="145442">
                <a:moveTo>
                  <a:pt x="72721" y="167692"/>
                </a:moveTo>
                <a:lnTo>
                  <a:pt x="72815" y="167527"/>
                </a:lnTo>
                <a:lnTo>
                  <a:pt x="401" y="125716"/>
                </a:lnTo>
                <a:lnTo>
                  <a:pt x="401" y="42212"/>
                </a:lnTo>
                <a:lnTo>
                  <a:pt x="72721" y="449"/>
                </a:lnTo>
                <a:lnTo>
                  <a:pt x="145040" y="42212"/>
                </a:lnTo>
                <a:lnTo>
                  <a:pt x="145040" y="125716"/>
                </a:lnTo>
                <a:lnTo>
                  <a:pt x="72626" y="167527"/>
                </a:lnTo>
                <a:lnTo>
                  <a:pt x="72721" y="167692"/>
                </a:lnTo>
                <a:lnTo>
                  <a:pt x="72815" y="167527"/>
                </a:lnTo>
                <a:lnTo>
                  <a:pt x="72721" y="167692"/>
                </a:lnTo>
                <a:lnTo>
                  <a:pt x="72815" y="167881"/>
                </a:lnTo>
                <a:lnTo>
                  <a:pt x="145441" y="125952"/>
                </a:lnTo>
                <a:lnTo>
                  <a:pt x="145441" y="41976"/>
                </a:lnTo>
                <a:lnTo>
                  <a:pt x="72721" y="0"/>
                </a:lnTo>
                <a:lnTo>
                  <a:pt x="0" y="41976"/>
                </a:lnTo>
                <a:lnTo>
                  <a:pt x="0" y="125952"/>
                </a:lnTo>
                <a:lnTo>
                  <a:pt x="72721" y="167928"/>
                </a:lnTo>
                <a:lnTo>
                  <a:pt x="72815" y="167881"/>
                </a:lnTo>
                <a:lnTo>
                  <a:pt x="72721" y="167692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83"/>
          <p:cNvSpPr txBox="1"/>
          <p:nvPr>
            <p:ph idx="7" type="subTitle"/>
          </p:nvPr>
        </p:nvSpPr>
        <p:spPr>
          <a:xfrm>
            <a:off x="5597500" y="1853750"/>
            <a:ext cx="31260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VM instance &amp; </a:t>
            </a:r>
            <a:r>
              <a:rPr lang="en"/>
              <a:t>Subnetwork</a:t>
            </a:r>
            <a:endParaRPr/>
          </a:p>
        </p:txBody>
      </p:sp>
      <p:sp>
        <p:nvSpPr>
          <p:cNvPr id="647" name="Google Shape;647;p83"/>
          <p:cNvSpPr txBox="1"/>
          <p:nvPr>
            <p:ph idx="8" type="subTitle"/>
          </p:nvPr>
        </p:nvSpPr>
        <p:spPr>
          <a:xfrm>
            <a:off x="5591950" y="2167798"/>
            <a:ext cx="2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Linux box </a:t>
            </a:r>
            <a:r>
              <a:rPr lang="en"/>
              <a:t>provisioned</a:t>
            </a:r>
            <a:r>
              <a:rPr lang="en"/>
              <a:t> in custom IP CIDR range</a:t>
            </a:r>
            <a:endParaRPr/>
          </a:p>
        </p:txBody>
      </p:sp>
      <p:sp>
        <p:nvSpPr>
          <p:cNvPr id="648" name="Google Shape;648;p83"/>
          <p:cNvSpPr txBox="1"/>
          <p:nvPr>
            <p:ph idx="9" type="title"/>
          </p:nvPr>
        </p:nvSpPr>
        <p:spPr>
          <a:xfrm>
            <a:off x="4828816" y="2162774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49" name="Google Shape;649;p83"/>
          <p:cNvSpPr/>
          <p:nvPr/>
        </p:nvSpPr>
        <p:spPr>
          <a:xfrm>
            <a:off x="4827910" y="2008723"/>
            <a:ext cx="632673" cy="730491"/>
          </a:xfrm>
          <a:custGeom>
            <a:rect b="b" l="l" r="r" t="t"/>
            <a:pathLst>
              <a:path extrusionOk="0" h="167929" w="145442">
                <a:moveTo>
                  <a:pt x="72721" y="167692"/>
                </a:moveTo>
                <a:lnTo>
                  <a:pt x="72815" y="167527"/>
                </a:lnTo>
                <a:lnTo>
                  <a:pt x="401" y="125716"/>
                </a:lnTo>
                <a:lnTo>
                  <a:pt x="401" y="42212"/>
                </a:lnTo>
                <a:lnTo>
                  <a:pt x="72721" y="449"/>
                </a:lnTo>
                <a:lnTo>
                  <a:pt x="145040" y="42212"/>
                </a:lnTo>
                <a:lnTo>
                  <a:pt x="145040" y="125716"/>
                </a:lnTo>
                <a:lnTo>
                  <a:pt x="72626" y="167527"/>
                </a:lnTo>
                <a:lnTo>
                  <a:pt x="72721" y="167692"/>
                </a:lnTo>
                <a:lnTo>
                  <a:pt x="72815" y="167527"/>
                </a:lnTo>
                <a:lnTo>
                  <a:pt x="72721" y="167692"/>
                </a:lnTo>
                <a:lnTo>
                  <a:pt x="72815" y="167881"/>
                </a:lnTo>
                <a:lnTo>
                  <a:pt x="145441" y="125952"/>
                </a:lnTo>
                <a:lnTo>
                  <a:pt x="145441" y="41976"/>
                </a:lnTo>
                <a:lnTo>
                  <a:pt x="72721" y="0"/>
                </a:lnTo>
                <a:lnTo>
                  <a:pt x="0" y="41976"/>
                </a:lnTo>
                <a:lnTo>
                  <a:pt x="0" y="125952"/>
                </a:lnTo>
                <a:lnTo>
                  <a:pt x="72721" y="167928"/>
                </a:lnTo>
                <a:lnTo>
                  <a:pt x="72815" y="167881"/>
                </a:lnTo>
                <a:lnTo>
                  <a:pt x="72721" y="167692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83"/>
          <p:cNvSpPr txBox="1"/>
          <p:nvPr>
            <p:ph idx="7" type="subTitle"/>
          </p:nvPr>
        </p:nvSpPr>
        <p:spPr>
          <a:xfrm>
            <a:off x="5561775" y="3007788"/>
            <a:ext cx="26862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Cloud NAT/Router</a:t>
            </a:r>
            <a:endParaRPr/>
          </a:p>
        </p:txBody>
      </p:sp>
      <p:sp>
        <p:nvSpPr>
          <p:cNvPr id="651" name="Google Shape;651;p83"/>
          <p:cNvSpPr txBox="1"/>
          <p:nvPr>
            <p:ph idx="8" type="subTitle"/>
          </p:nvPr>
        </p:nvSpPr>
        <p:spPr>
          <a:xfrm>
            <a:off x="5637550" y="3294910"/>
            <a:ext cx="2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VM to download </a:t>
            </a:r>
            <a:r>
              <a:rPr lang="en"/>
              <a:t>packages</a:t>
            </a:r>
            <a:r>
              <a:rPr lang="en"/>
              <a:t> </a:t>
            </a:r>
            <a:endParaRPr/>
          </a:p>
        </p:txBody>
      </p:sp>
      <p:sp>
        <p:nvSpPr>
          <p:cNvPr id="652" name="Google Shape;652;p83"/>
          <p:cNvSpPr txBox="1"/>
          <p:nvPr>
            <p:ph idx="9" type="title"/>
          </p:nvPr>
        </p:nvSpPr>
        <p:spPr>
          <a:xfrm>
            <a:off x="4874416" y="3289886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653" name="Google Shape;653;p83"/>
          <p:cNvSpPr/>
          <p:nvPr/>
        </p:nvSpPr>
        <p:spPr>
          <a:xfrm>
            <a:off x="4873510" y="3135836"/>
            <a:ext cx="632673" cy="730491"/>
          </a:xfrm>
          <a:custGeom>
            <a:rect b="b" l="l" r="r" t="t"/>
            <a:pathLst>
              <a:path extrusionOk="0" h="167929" w="145442">
                <a:moveTo>
                  <a:pt x="72721" y="167692"/>
                </a:moveTo>
                <a:lnTo>
                  <a:pt x="72815" y="167527"/>
                </a:lnTo>
                <a:lnTo>
                  <a:pt x="401" y="125716"/>
                </a:lnTo>
                <a:lnTo>
                  <a:pt x="401" y="42212"/>
                </a:lnTo>
                <a:lnTo>
                  <a:pt x="72721" y="449"/>
                </a:lnTo>
                <a:lnTo>
                  <a:pt x="145040" y="42212"/>
                </a:lnTo>
                <a:lnTo>
                  <a:pt x="145040" y="125716"/>
                </a:lnTo>
                <a:lnTo>
                  <a:pt x="72626" y="167527"/>
                </a:lnTo>
                <a:lnTo>
                  <a:pt x="72721" y="167692"/>
                </a:lnTo>
                <a:lnTo>
                  <a:pt x="72815" y="167527"/>
                </a:lnTo>
                <a:lnTo>
                  <a:pt x="72721" y="167692"/>
                </a:lnTo>
                <a:lnTo>
                  <a:pt x="72815" y="167881"/>
                </a:lnTo>
                <a:lnTo>
                  <a:pt x="145441" y="125952"/>
                </a:lnTo>
                <a:lnTo>
                  <a:pt x="145441" y="41976"/>
                </a:lnTo>
                <a:lnTo>
                  <a:pt x="72721" y="0"/>
                </a:lnTo>
                <a:lnTo>
                  <a:pt x="0" y="41976"/>
                </a:lnTo>
                <a:lnTo>
                  <a:pt x="0" y="125952"/>
                </a:lnTo>
                <a:lnTo>
                  <a:pt x="72721" y="167928"/>
                </a:lnTo>
                <a:lnTo>
                  <a:pt x="72815" y="167881"/>
                </a:lnTo>
                <a:lnTo>
                  <a:pt x="72721" y="167692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83"/>
          <p:cNvSpPr txBox="1"/>
          <p:nvPr>
            <p:ph idx="7" type="subTitle"/>
          </p:nvPr>
        </p:nvSpPr>
        <p:spPr>
          <a:xfrm>
            <a:off x="5637550" y="4161838"/>
            <a:ext cx="26862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655" name="Google Shape;655;p83"/>
          <p:cNvSpPr txBox="1"/>
          <p:nvPr>
            <p:ph idx="8" type="subTitle"/>
          </p:nvPr>
        </p:nvSpPr>
        <p:spPr>
          <a:xfrm>
            <a:off x="5591025" y="4452848"/>
            <a:ext cx="22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r>
              <a:rPr lang="en"/>
              <a:t>Will see Terraform in action</a:t>
            </a:r>
            <a:endParaRPr/>
          </a:p>
        </p:txBody>
      </p:sp>
      <p:sp>
        <p:nvSpPr>
          <p:cNvPr id="656" name="Google Shape;656;p83"/>
          <p:cNvSpPr txBox="1"/>
          <p:nvPr>
            <p:ph idx="9" type="title"/>
          </p:nvPr>
        </p:nvSpPr>
        <p:spPr>
          <a:xfrm>
            <a:off x="4827891" y="4447824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657" name="Google Shape;657;p83"/>
          <p:cNvSpPr/>
          <p:nvPr/>
        </p:nvSpPr>
        <p:spPr>
          <a:xfrm>
            <a:off x="4873547" y="4287448"/>
            <a:ext cx="632673" cy="730491"/>
          </a:xfrm>
          <a:custGeom>
            <a:rect b="b" l="l" r="r" t="t"/>
            <a:pathLst>
              <a:path extrusionOk="0" h="167929" w="145442">
                <a:moveTo>
                  <a:pt x="72721" y="167692"/>
                </a:moveTo>
                <a:lnTo>
                  <a:pt x="72815" y="167527"/>
                </a:lnTo>
                <a:lnTo>
                  <a:pt x="401" y="125716"/>
                </a:lnTo>
                <a:lnTo>
                  <a:pt x="401" y="42212"/>
                </a:lnTo>
                <a:lnTo>
                  <a:pt x="72721" y="449"/>
                </a:lnTo>
                <a:lnTo>
                  <a:pt x="145040" y="42212"/>
                </a:lnTo>
                <a:lnTo>
                  <a:pt x="145040" y="125716"/>
                </a:lnTo>
                <a:lnTo>
                  <a:pt x="72626" y="167527"/>
                </a:lnTo>
                <a:lnTo>
                  <a:pt x="72721" y="167692"/>
                </a:lnTo>
                <a:lnTo>
                  <a:pt x="72815" y="167527"/>
                </a:lnTo>
                <a:lnTo>
                  <a:pt x="72721" y="167692"/>
                </a:lnTo>
                <a:lnTo>
                  <a:pt x="72815" y="167881"/>
                </a:lnTo>
                <a:lnTo>
                  <a:pt x="145441" y="125952"/>
                </a:lnTo>
                <a:lnTo>
                  <a:pt x="145441" y="41976"/>
                </a:lnTo>
                <a:lnTo>
                  <a:pt x="72721" y="0"/>
                </a:lnTo>
                <a:lnTo>
                  <a:pt x="0" y="41976"/>
                </a:lnTo>
                <a:lnTo>
                  <a:pt x="0" y="125952"/>
                </a:lnTo>
                <a:lnTo>
                  <a:pt x="72721" y="167928"/>
                </a:lnTo>
                <a:lnTo>
                  <a:pt x="72815" y="167881"/>
                </a:lnTo>
                <a:lnTo>
                  <a:pt x="72721" y="167692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4"/>
          <p:cNvSpPr txBox="1"/>
          <p:nvPr>
            <p:ph type="title"/>
          </p:nvPr>
        </p:nvSpPr>
        <p:spPr>
          <a:xfrm>
            <a:off x="1070400" y="134725"/>
            <a:ext cx="70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IAM Members</a:t>
            </a:r>
            <a:endParaRPr/>
          </a:p>
        </p:txBody>
      </p:sp>
      <p:pic>
        <p:nvPicPr>
          <p:cNvPr id="663" name="Google Shape;66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9825"/>
            <a:ext cx="8711164" cy="4131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4"/>
          <p:cNvSpPr txBox="1"/>
          <p:nvPr/>
        </p:nvSpPr>
        <p:spPr>
          <a:xfrm>
            <a:off x="0" y="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provider "velocloud" {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 version = "~&gt; 1.0"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 ...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5"/>
          <p:cNvSpPr txBox="1"/>
          <p:nvPr>
            <p:ph idx="2" type="title"/>
          </p:nvPr>
        </p:nvSpPr>
        <p:spPr>
          <a:xfrm>
            <a:off x="5017400" y="1274075"/>
            <a:ext cx="3409200" cy="12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70" name="Google Shape;670;p85"/>
          <p:cNvSpPr/>
          <p:nvPr/>
        </p:nvSpPr>
        <p:spPr>
          <a:xfrm flipH="1" rot="2756328">
            <a:off x="787775" y="4489654"/>
            <a:ext cx="248252" cy="233321"/>
          </a:xfrm>
          <a:custGeom>
            <a:rect b="b" l="l" r="r" t="t"/>
            <a:pathLst>
              <a:path extrusionOk="0" h="1250" w="1330">
                <a:moveTo>
                  <a:pt x="1234" y="0"/>
                </a:moveTo>
                <a:cubicBezTo>
                  <a:pt x="1180" y="0"/>
                  <a:pt x="1128" y="9"/>
                  <a:pt x="1081" y="32"/>
                </a:cubicBezTo>
                <a:cubicBezTo>
                  <a:pt x="994" y="70"/>
                  <a:pt x="919" y="132"/>
                  <a:pt x="870" y="219"/>
                </a:cubicBezTo>
                <a:cubicBezTo>
                  <a:pt x="820" y="293"/>
                  <a:pt x="783" y="380"/>
                  <a:pt x="770" y="467"/>
                </a:cubicBezTo>
                <a:cubicBezTo>
                  <a:pt x="765" y="487"/>
                  <a:pt x="760" y="508"/>
                  <a:pt x="757" y="529"/>
                </a:cubicBezTo>
                <a:lnTo>
                  <a:pt x="757" y="529"/>
                </a:lnTo>
                <a:cubicBezTo>
                  <a:pt x="707" y="535"/>
                  <a:pt x="658" y="543"/>
                  <a:pt x="609" y="554"/>
                </a:cubicBezTo>
                <a:cubicBezTo>
                  <a:pt x="510" y="591"/>
                  <a:pt x="398" y="641"/>
                  <a:pt x="311" y="715"/>
                </a:cubicBezTo>
                <a:cubicBezTo>
                  <a:pt x="224" y="778"/>
                  <a:pt x="162" y="864"/>
                  <a:pt x="100" y="951"/>
                </a:cubicBezTo>
                <a:cubicBezTo>
                  <a:pt x="50" y="1038"/>
                  <a:pt x="13" y="1138"/>
                  <a:pt x="0" y="1249"/>
                </a:cubicBezTo>
                <a:cubicBezTo>
                  <a:pt x="149" y="1125"/>
                  <a:pt x="298" y="1038"/>
                  <a:pt x="472" y="964"/>
                </a:cubicBezTo>
                <a:cubicBezTo>
                  <a:pt x="534" y="939"/>
                  <a:pt x="609" y="914"/>
                  <a:pt x="696" y="902"/>
                </a:cubicBezTo>
                <a:cubicBezTo>
                  <a:pt x="749" y="893"/>
                  <a:pt x="801" y="884"/>
                  <a:pt x="854" y="884"/>
                </a:cubicBezTo>
                <a:cubicBezTo>
                  <a:pt x="876" y="884"/>
                  <a:pt x="898" y="886"/>
                  <a:pt x="919" y="889"/>
                </a:cubicBezTo>
                <a:lnTo>
                  <a:pt x="1155" y="889"/>
                </a:lnTo>
                <a:lnTo>
                  <a:pt x="1106" y="678"/>
                </a:lnTo>
                <a:cubicBezTo>
                  <a:pt x="1093" y="616"/>
                  <a:pt x="1081" y="566"/>
                  <a:pt x="1081" y="504"/>
                </a:cubicBezTo>
                <a:cubicBezTo>
                  <a:pt x="1081" y="442"/>
                  <a:pt x="1093" y="380"/>
                  <a:pt x="1106" y="330"/>
                </a:cubicBezTo>
                <a:cubicBezTo>
                  <a:pt x="1118" y="268"/>
                  <a:pt x="1143" y="219"/>
                  <a:pt x="1168" y="169"/>
                </a:cubicBezTo>
                <a:cubicBezTo>
                  <a:pt x="1217" y="107"/>
                  <a:pt x="1267" y="57"/>
                  <a:pt x="1329" y="7"/>
                </a:cubicBezTo>
                <a:cubicBezTo>
                  <a:pt x="1297" y="3"/>
                  <a:pt x="1266" y="0"/>
                  <a:pt x="12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85"/>
          <p:cNvSpPr/>
          <p:nvPr/>
        </p:nvSpPr>
        <p:spPr>
          <a:xfrm flipH="1" rot="2756328">
            <a:off x="365270" y="4065870"/>
            <a:ext cx="303875" cy="125434"/>
          </a:xfrm>
          <a:custGeom>
            <a:rect b="b" l="l" r="r" t="t"/>
            <a:pathLst>
              <a:path extrusionOk="0" h="672" w="1628">
                <a:moveTo>
                  <a:pt x="534" y="0"/>
                </a:moveTo>
                <a:cubicBezTo>
                  <a:pt x="423" y="13"/>
                  <a:pt x="323" y="38"/>
                  <a:pt x="224" y="100"/>
                </a:cubicBezTo>
                <a:cubicBezTo>
                  <a:pt x="137" y="149"/>
                  <a:pt x="50" y="212"/>
                  <a:pt x="0" y="298"/>
                </a:cubicBezTo>
                <a:cubicBezTo>
                  <a:pt x="67" y="293"/>
                  <a:pt x="136" y="290"/>
                  <a:pt x="206" y="290"/>
                </a:cubicBezTo>
                <a:cubicBezTo>
                  <a:pt x="306" y="290"/>
                  <a:pt x="408" y="296"/>
                  <a:pt x="509" y="311"/>
                </a:cubicBezTo>
                <a:cubicBezTo>
                  <a:pt x="634" y="336"/>
                  <a:pt x="745" y="423"/>
                  <a:pt x="820" y="534"/>
                </a:cubicBezTo>
                <a:lnTo>
                  <a:pt x="919" y="671"/>
                </a:lnTo>
                <a:lnTo>
                  <a:pt x="1043" y="597"/>
                </a:lnTo>
                <a:cubicBezTo>
                  <a:pt x="1093" y="572"/>
                  <a:pt x="1130" y="559"/>
                  <a:pt x="1180" y="534"/>
                </a:cubicBezTo>
                <a:cubicBezTo>
                  <a:pt x="1230" y="522"/>
                  <a:pt x="1279" y="510"/>
                  <a:pt x="1329" y="497"/>
                </a:cubicBezTo>
                <a:cubicBezTo>
                  <a:pt x="1342" y="494"/>
                  <a:pt x="1356" y="492"/>
                  <a:pt x="1369" y="492"/>
                </a:cubicBezTo>
                <a:cubicBezTo>
                  <a:pt x="1405" y="492"/>
                  <a:pt x="1442" y="504"/>
                  <a:pt x="1478" y="522"/>
                </a:cubicBezTo>
                <a:cubicBezTo>
                  <a:pt x="1528" y="547"/>
                  <a:pt x="1578" y="584"/>
                  <a:pt x="1615" y="646"/>
                </a:cubicBezTo>
                <a:cubicBezTo>
                  <a:pt x="1627" y="559"/>
                  <a:pt x="1615" y="485"/>
                  <a:pt x="1578" y="423"/>
                </a:cubicBezTo>
                <a:cubicBezTo>
                  <a:pt x="1528" y="348"/>
                  <a:pt x="1453" y="286"/>
                  <a:pt x="1366" y="261"/>
                </a:cubicBezTo>
                <a:cubicBezTo>
                  <a:pt x="1292" y="236"/>
                  <a:pt x="1205" y="236"/>
                  <a:pt x="1130" y="236"/>
                </a:cubicBezTo>
                <a:cubicBezTo>
                  <a:pt x="1101" y="241"/>
                  <a:pt x="1072" y="245"/>
                  <a:pt x="1045" y="250"/>
                </a:cubicBezTo>
                <a:lnTo>
                  <a:pt x="1045" y="250"/>
                </a:lnTo>
                <a:cubicBezTo>
                  <a:pt x="999" y="190"/>
                  <a:pt x="943" y="138"/>
                  <a:pt x="882" y="100"/>
                </a:cubicBezTo>
                <a:cubicBezTo>
                  <a:pt x="783" y="25"/>
                  <a:pt x="658" y="0"/>
                  <a:pt x="5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85"/>
          <p:cNvSpPr/>
          <p:nvPr/>
        </p:nvSpPr>
        <p:spPr>
          <a:xfrm>
            <a:off x="2769517" y="3933087"/>
            <a:ext cx="392758" cy="390995"/>
          </a:xfrm>
          <a:custGeom>
            <a:rect b="b" l="l" r="r" t="t"/>
            <a:pathLst>
              <a:path extrusionOk="0" h="7764" w="7799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85"/>
          <p:cNvSpPr/>
          <p:nvPr/>
        </p:nvSpPr>
        <p:spPr>
          <a:xfrm>
            <a:off x="4474950" y="1717088"/>
            <a:ext cx="194100" cy="194100"/>
          </a:xfrm>
          <a:custGeom>
            <a:rect b="b" l="l" r="r" t="t"/>
            <a:pathLst>
              <a:path extrusionOk="0" h="7764" w="7764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85"/>
          <p:cNvSpPr/>
          <p:nvPr/>
        </p:nvSpPr>
        <p:spPr>
          <a:xfrm>
            <a:off x="8330713" y="439700"/>
            <a:ext cx="194975" cy="194950"/>
          </a:xfrm>
          <a:custGeom>
            <a:rect b="b" l="l" r="r" t="t"/>
            <a:pathLst>
              <a:path extrusionOk="0" h="7798" w="7799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85"/>
          <p:cNvSpPr/>
          <p:nvPr/>
        </p:nvSpPr>
        <p:spPr>
          <a:xfrm>
            <a:off x="618738" y="440113"/>
            <a:ext cx="194125" cy="194125"/>
          </a:xfrm>
          <a:custGeom>
            <a:rect b="b" l="l" r="r" t="t"/>
            <a:pathLst>
              <a:path extrusionOk="0" h="7765" w="7765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85"/>
          <p:cNvSpPr/>
          <p:nvPr/>
        </p:nvSpPr>
        <p:spPr>
          <a:xfrm>
            <a:off x="702752" y="4028407"/>
            <a:ext cx="234641" cy="200377"/>
          </a:xfrm>
          <a:custGeom>
            <a:rect b="b" l="l" r="r" t="t"/>
            <a:pathLst>
              <a:path extrusionOk="0" h="3193" w="3739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85"/>
          <p:cNvSpPr/>
          <p:nvPr/>
        </p:nvSpPr>
        <p:spPr>
          <a:xfrm>
            <a:off x="7653490" y="4314698"/>
            <a:ext cx="200377" cy="200377"/>
          </a:xfrm>
          <a:custGeom>
            <a:rect b="b" l="l" r="r" t="t"/>
            <a:pathLst>
              <a:path extrusionOk="0" h="3193" w="3193">
                <a:moveTo>
                  <a:pt x="1603" y="0"/>
                </a:moveTo>
                <a:cubicBezTo>
                  <a:pt x="721" y="0"/>
                  <a:pt x="1" y="721"/>
                  <a:pt x="1" y="1590"/>
                </a:cubicBezTo>
                <a:cubicBezTo>
                  <a:pt x="1" y="2472"/>
                  <a:pt x="721" y="3192"/>
                  <a:pt x="1603" y="3192"/>
                </a:cubicBezTo>
                <a:cubicBezTo>
                  <a:pt x="2485" y="3192"/>
                  <a:pt x="3193" y="2472"/>
                  <a:pt x="3193" y="1590"/>
                </a:cubicBezTo>
                <a:cubicBezTo>
                  <a:pt x="3193" y="721"/>
                  <a:pt x="2485" y="0"/>
                  <a:pt x="1603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8" name="Google Shape;67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579" y="338825"/>
            <a:ext cx="3778600" cy="15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85"/>
          <p:cNvSpPr txBox="1"/>
          <p:nvPr>
            <p:ph type="title"/>
          </p:nvPr>
        </p:nvSpPr>
        <p:spPr>
          <a:xfrm>
            <a:off x="667925" y="2211625"/>
            <a:ext cx="6916500" cy="21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What are </a:t>
            </a:r>
            <a:r>
              <a:rPr lang="en" sz="5700"/>
              <a:t>Providers ?</a:t>
            </a:r>
            <a:endParaRPr sz="5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6"/>
          <p:cNvSpPr txBox="1"/>
          <p:nvPr>
            <p:ph type="title"/>
          </p:nvPr>
        </p:nvSpPr>
        <p:spPr>
          <a:xfrm>
            <a:off x="718750" y="1279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points to </a:t>
            </a:r>
            <a:r>
              <a:rPr lang="en"/>
              <a:t>remember</a:t>
            </a:r>
            <a:r>
              <a:rPr lang="en"/>
              <a:t> for provider</a:t>
            </a:r>
            <a:endParaRPr/>
          </a:p>
        </p:txBody>
      </p:sp>
      <p:sp>
        <p:nvSpPr>
          <p:cNvPr id="685" name="Google Shape;685;p86"/>
          <p:cNvSpPr txBox="1"/>
          <p:nvPr>
            <p:ph idx="1" type="body"/>
          </p:nvPr>
        </p:nvSpPr>
        <p:spPr>
          <a:xfrm>
            <a:off x="599825" y="700650"/>
            <a:ext cx="7619100" cy="4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We have official providers and non official, </a:t>
            </a:r>
            <a:r>
              <a:rPr lang="en" sz="1600">
                <a:solidFill>
                  <a:schemeClr val="lt1"/>
                </a:solidFill>
              </a:rPr>
              <a:t>official</a:t>
            </a:r>
            <a:r>
              <a:rPr lang="en" sz="1600">
                <a:solidFill>
                  <a:schemeClr val="lt1"/>
                </a:solidFill>
              </a:rPr>
              <a:t> provider is </a:t>
            </a:r>
            <a:r>
              <a:rPr b="1" lang="en" sz="1600">
                <a:solidFill>
                  <a:schemeClr val="accent1"/>
                </a:solidFill>
              </a:rPr>
              <a:t>managed by HashiCorp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Two ways to download providers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Automatic (using terraform init ) 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Manually </a:t>
            </a:r>
            <a:endParaRPr sz="1600">
              <a:solidFill>
                <a:schemeClr val="lt1"/>
              </a:solidFill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</a:pPr>
            <a:r>
              <a:rPr lang="en" sz="1600">
                <a:solidFill>
                  <a:schemeClr val="lt1"/>
                </a:solidFill>
              </a:rPr>
              <a:t>Install required Go version</a:t>
            </a:r>
            <a:endParaRPr sz="1600">
              <a:solidFill>
                <a:schemeClr val="lt1"/>
              </a:solidFill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</a:pPr>
            <a:r>
              <a:rPr lang="en" sz="1600">
                <a:solidFill>
                  <a:schemeClr val="lt1"/>
                </a:solidFill>
              </a:rPr>
              <a:t>Need to read provider Github documentation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Prefer official plugins for provider over non </a:t>
            </a:r>
            <a:r>
              <a:rPr lang="en" sz="1600">
                <a:solidFill>
                  <a:schemeClr val="lt1"/>
                </a:solidFill>
              </a:rPr>
              <a:t>official plugins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https://registry.terraform.io/</a:t>
            </a:r>
            <a:r>
              <a:rPr lang="en" sz="1600">
                <a:solidFill>
                  <a:schemeClr val="lt1"/>
                </a:solidFill>
              </a:rPr>
              <a:t> -&gt; Public registry to find provider (Official/non Official)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7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87"/>
          <p:cNvSpPr txBox="1"/>
          <p:nvPr>
            <p:ph idx="4294967295" type="body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Init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692" name="Google Shape;692;p87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693" name="Google Shape;693;p87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94" name="Google Shape;694;p87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" name="Google Shape;695;p87"/>
          <p:cNvSpPr txBox="1"/>
          <p:nvPr>
            <p:ph idx="4294967295" type="body"/>
          </p:nvPr>
        </p:nvSpPr>
        <p:spPr>
          <a:xfrm>
            <a:off x="318375" y="374700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Terraform init</a:t>
            </a:r>
            <a:endParaRPr sz="1600"/>
          </a:p>
        </p:txBody>
      </p:sp>
      <p:sp>
        <p:nvSpPr>
          <p:cNvPr id="696" name="Google Shape;696;p87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87"/>
          <p:cNvSpPr txBox="1"/>
          <p:nvPr>
            <p:ph idx="4294967295" type="body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Working directory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698" name="Google Shape;698;p87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699" name="Google Shape;699;p87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00" name="Google Shape;700;p87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" name="Google Shape;701;p87"/>
          <p:cNvSpPr txBox="1"/>
          <p:nvPr>
            <p:ph idx="4294967295" type="body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Current working directory get provider downloaded (Automatically)</a:t>
            </a:r>
            <a:endParaRPr sz="1600"/>
          </a:p>
        </p:txBody>
      </p:sp>
      <p:sp>
        <p:nvSpPr>
          <p:cNvPr id="702" name="Google Shape;702;p87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87"/>
          <p:cNvSpPr txBox="1"/>
          <p:nvPr>
            <p:ph idx="4294967295" type="body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Manually install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704" name="Google Shape;704;p87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705" name="Google Shape;705;p87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06" name="Google Shape;706;p87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87"/>
          <p:cNvSpPr txBox="1"/>
          <p:nvPr>
            <p:ph idx="4294967295" type="body"/>
          </p:nvPr>
        </p:nvSpPr>
        <p:spPr>
          <a:xfrm>
            <a:off x="3304094" y="374700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Installing provider manually</a:t>
            </a:r>
            <a:endParaRPr sz="1600"/>
          </a:p>
        </p:txBody>
      </p:sp>
      <p:sp>
        <p:nvSpPr>
          <p:cNvPr id="708" name="Google Shape;708;p87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87"/>
          <p:cNvSpPr txBox="1"/>
          <p:nvPr>
            <p:ph idx="4294967295" type="body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Write configuration file</a:t>
            </a:r>
            <a:endParaRPr sz="1400">
              <a:solidFill>
                <a:schemeClr val="lt1"/>
              </a:solidFill>
            </a:endParaRPr>
          </a:p>
        </p:txBody>
      </p:sp>
      <p:grpSp>
        <p:nvGrpSpPr>
          <p:cNvPr id="710" name="Google Shape;710;p87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711" name="Google Shape;711;p87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12" name="Google Shape;712;p87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3" name="Google Shape;713;p87"/>
          <p:cNvSpPr txBox="1"/>
          <p:nvPr>
            <p:ph idx="4294967295" type="body"/>
          </p:nvPr>
        </p:nvSpPr>
        <p:spPr>
          <a:xfrm>
            <a:off x="5126902" y="37577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You will write configuration file </a:t>
            </a:r>
            <a:endParaRPr sz="1600"/>
          </a:p>
        </p:txBody>
      </p:sp>
      <p:sp>
        <p:nvSpPr>
          <p:cNvPr id="714" name="Google Shape;714;p87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87"/>
          <p:cNvSpPr txBox="1"/>
          <p:nvPr>
            <p:ph idx="4294967295" type="body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Test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16" name="Google Shape;716;p87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717" name="Google Shape;717;p87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18" name="Google Shape;718;p87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9" name="Google Shape;719;p87"/>
          <p:cNvSpPr txBox="1"/>
          <p:nvPr>
            <p:ph idx="4294967295" type="body"/>
          </p:nvPr>
        </p:nvSpPr>
        <p:spPr>
          <a:xfrm>
            <a:off x="6685979" y="374700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Test your configuration</a:t>
            </a:r>
            <a:endParaRPr sz="16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>
            <p:ph idx="2" type="title"/>
          </p:nvPr>
        </p:nvSpPr>
        <p:spPr>
          <a:xfrm>
            <a:off x="5017400" y="1274075"/>
            <a:ext cx="3409200" cy="12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25" name="Google Shape;725;p88"/>
          <p:cNvSpPr/>
          <p:nvPr/>
        </p:nvSpPr>
        <p:spPr>
          <a:xfrm flipH="1" rot="2756328">
            <a:off x="787775" y="4489654"/>
            <a:ext cx="248252" cy="233321"/>
          </a:xfrm>
          <a:custGeom>
            <a:rect b="b" l="l" r="r" t="t"/>
            <a:pathLst>
              <a:path extrusionOk="0" h="1250" w="1330">
                <a:moveTo>
                  <a:pt x="1234" y="0"/>
                </a:moveTo>
                <a:cubicBezTo>
                  <a:pt x="1180" y="0"/>
                  <a:pt x="1128" y="9"/>
                  <a:pt x="1081" y="32"/>
                </a:cubicBezTo>
                <a:cubicBezTo>
                  <a:pt x="994" y="70"/>
                  <a:pt x="919" y="132"/>
                  <a:pt x="870" y="219"/>
                </a:cubicBezTo>
                <a:cubicBezTo>
                  <a:pt x="820" y="293"/>
                  <a:pt x="783" y="380"/>
                  <a:pt x="770" y="467"/>
                </a:cubicBezTo>
                <a:cubicBezTo>
                  <a:pt x="765" y="487"/>
                  <a:pt x="760" y="508"/>
                  <a:pt x="757" y="529"/>
                </a:cubicBezTo>
                <a:lnTo>
                  <a:pt x="757" y="529"/>
                </a:lnTo>
                <a:cubicBezTo>
                  <a:pt x="707" y="535"/>
                  <a:pt x="658" y="543"/>
                  <a:pt x="609" y="554"/>
                </a:cubicBezTo>
                <a:cubicBezTo>
                  <a:pt x="510" y="591"/>
                  <a:pt x="398" y="641"/>
                  <a:pt x="311" y="715"/>
                </a:cubicBezTo>
                <a:cubicBezTo>
                  <a:pt x="224" y="778"/>
                  <a:pt x="162" y="864"/>
                  <a:pt x="100" y="951"/>
                </a:cubicBezTo>
                <a:cubicBezTo>
                  <a:pt x="50" y="1038"/>
                  <a:pt x="13" y="1138"/>
                  <a:pt x="0" y="1249"/>
                </a:cubicBezTo>
                <a:cubicBezTo>
                  <a:pt x="149" y="1125"/>
                  <a:pt x="298" y="1038"/>
                  <a:pt x="472" y="964"/>
                </a:cubicBezTo>
                <a:cubicBezTo>
                  <a:pt x="534" y="939"/>
                  <a:pt x="609" y="914"/>
                  <a:pt x="696" y="902"/>
                </a:cubicBezTo>
                <a:cubicBezTo>
                  <a:pt x="749" y="893"/>
                  <a:pt x="801" y="884"/>
                  <a:pt x="854" y="884"/>
                </a:cubicBezTo>
                <a:cubicBezTo>
                  <a:pt x="876" y="884"/>
                  <a:pt x="898" y="886"/>
                  <a:pt x="919" y="889"/>
                </a:cubicBezTo>
                <a:lnTo>
                  <a:pt x="1155" y="889"/>
                </a:lnTo>
                <a:lnTo>
                  <a:pt x="1106" y="678"/>
                </a:lnTo>
                <a:cubicBezTo>
                  <a:pt x="1093" y="616"/>
                  <a:pt x="1081" y="566"/>
                  <a:pt x="1081" y="504"/>
                </a:cubicBezTo>
                <a:cubicBezTo>
                  <a:pt x="1081" y="442"/>
                  <a:pt x="1093" y="380"/>
                  <a:pt x="1106" y="330"/>
                </a:cubicBezTo>
                <a:cubicBezTo>
                  <a:pt x="1118" y="268"/>
                  <a:pt x="1143" y="219"/>
                  <a:pt x="1168" y="169"/>
                </a:cubicBezTo>
                <a:cubicBezTo>
                  <a:pt x="1217" y="107"/>
                  <a:pt x="1267" y="57"/>
                  <a:pt x="1329" y="7"/>
                </a:cubicBezTo>
                <a:cubicBezTo>
                  <a:pt x="1297" y="3"/>
                  <a:pt x="1266" y="0"/>
                  <a:pt x="12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88"/>
          <p:cNvSpPr/>
          <p:nvPr/>
        </p:nvSpPr>
        <p:spPr>
          <a:xfrm flipH="1" rot="2756328">
            <a:off x="365270" y="4065870"/>
            <a:ext cx="303875" cy="125434"/>
          </a:xfrm>
          <a:custGeom>
            <a:rect b="b" l="l" r="r" t="t"/>
            <a:pathLst>
              <a:path extrusionOk="0" h="672" w="1628">
                <a:moveTo>
                  <a:pt x="534" y="0"/>
                </a:moveTo>
                <a:cubicBezTo>
                  <a:pt x="423" y="13"/>
                  <a:pt x="323" y="38"/>
                  <a:pt x="224" y="100"/>
                </a:cubicBezTo>
                <a:cubicBezTo>
                  <a:pt x="137" y="149"/>
                  <a:pt x="50" y="212"/>
                  <a:pt x="0" y="298"/>
                </a:cubicBezTo>
                <a:cubicBezTo>
                  <a:pt x="67" y="293"/>
                  <a:pt x="136" y="290"/>
                  <a:pt x="206" y="290"/>
                </a:cubicBezTo>
                <a:cubicBezTo>
                  <a:pt x="306" y="290"/>
                  <a:pt x="408" y="296"/>
                  <a:pt x="509" y="311"/>
                </a:cubicBezTo>
                <a:cubicBezTo>
                  <a:pt x="634" y="336"/>
                  <a:pt x="745" y="423"/>
                  <a:pt x="820" y="534"/>
                </a:cubicBezTo>
                <a:lnTo>
                  <a:pt x="919" y="671"/>
                </a:lnTo>
                <a:lnTo>
                  <a:pt x="1043" y="597"/>
                </a:lnTo>
                <a:cubicBezTo>
                  <a:pt x="1093" y="572"/>
                  <a:pt x="1130" y="559"/>
                  <a:pt x="1180" y="534"/>
                </a:cubicBezTo>
                <a:cubicBezTo>
                  <a:pt x="1230" y="522"/>
                  <a:pt x="1279" y="510"/>
                  <a:pt x="1329" y="497"/>
                </a:cubicBezTo>
                <a:cubicBezTo>
                  <a:pt x="1342" y="494"/>
                  <a:pt x="1356" y="492"/>
                  <a:pt x="1369" y="492"/>
                </a:cubicBezTo>
                <a:cubicBezTo>
                  <a:pt x="1405" y="492"/>
                  <a:pt x="1442" y="504"/>
                  <a:pt x="1478" y="522"/>
                </a:cubicBezTo>
                <a:cubicBezTo>
                  <a:pt x="1528" y="547"/>
                  <a:pt x="1578" y="584"/>
                  <a:pt x="1615" y="646"/>
                </a:cubicBezTo>
                <a:cubicBezTo>
                  <a:pt x="1627" y="559"/>
                  <a:pt x="1615" y="485"/>
                  <a:pt x="1578" y="423"/>
                </a:cubicBezTo>
                <a:cubicBezTo>
                  <a:pt x="1528" y="348"/>
                  <a:pt x="1453" y="286"/>
                  <a:pt x="1366" y="261"/>
                </a:cubicBezTo>
                <a:cubicBezTo>
                  <a:pt x="1292" y="236"/>
                  <a:pt x="1205" y="236"/>
                  <a:pt x="1130" y="236"/>
                </a:cubicBezTo>
                <a:cubicBezTo>
                  <a:pt x="1101" y="241"/>
                  <a:pt x="1072" y="245"/>
                  <a:pt x="1045" y="250"/>
                </a:cubicBezTo>
                <a:lnTo>
                  <a:pt x="1045" y="250"/>
                </a:lnTo>
                <a:cubicBezTo>
                  <a:pt x="999" y="190"/>
                  <a:pt x="943" y="138"/>
                  <a:pt x="882" y="100"/>
                </a:cubicBezTo>
                <a:cubicBezTo>
                  <a:pt x="783" y="25"/>
                  <a:pt x="658" y="0"/>
                  <a:pt x="5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88"/>
          <p:cNvSpPr/>
          <p:nvPr/>
        </p:nvSpPr>
        <p:spPr>
          <a:xfrm>
            <a:off x="2769517" y="3933087"/>
            <a:ext cx="392758" cy="390995"/>
          </a:xfrm>
          <a:custGeom>
            <a:rect b="b" l="l" r="r" t="t"/>
            <a:pathLst>
              <a:path extrusionOk="0" h="7764" w="7799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88"/>
          <p:cNvSpPr/>
          <p:nvPr/>
        </p:nvSpPr>
        <p:spPr>
          <a:xfrm>
            <a:off x="4474950" y="1717088"/>
            <a:ext cx="194100" cy="194100"/>
          </a:xfrm>
          <a:custGeom>
            <a:rect b="b" l="l" r="r" t="t"/>
            <a:pathLst>
              <a:path extrusionOk="0" h="7764" w="7764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88"/>
          <p:cNvSpPr/>
          <p:nvPr/>
        </p:nvSpPr>
        <p:spPr>
          <a:xfrm>
            <a:off x="8330713" y="439700"/>
            <a:ext cx="194975" cy="194950"/>
          </a:xfrm>
          <a:custGeom>
            <a:rect b="b" l="l" r="r" t="t"/>
            <a:pathLst>
              <a:path extrusionOk="0" h="7798" w="7799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88"/>
          <p:cNvSpPr/>
          <p:nvPr/>
        </p:nvSpPr>
        <p:spPr>
          <a:xfrm>
            <a:off x="618738" y="440113"/>
            <a:ext cx="194125" cy="194125"/>
          </a:xfrm>
          <a:custGeom>
            <a:rect b="b" l="l" r="r" t="t"/>
            <a:pathLst>
              <a:path extrusionOk="0" h="7765" w="7765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88"/>
          <p:cNvSpPr/>
          <p:nvPr/>
        </p:nvSpPr>
        <p:spPr>
          <a:xfrm>
            <a:off x="702752" y="4028407"/>
            <a:ext cx="234641" cy="200377"/>
          </a:xfrm>
          <a:custGeom>
            <a:rect b="b" l="l" r="r" t="t"/>
            <a:pathLst>
              <a:path extrusionOk="0" h="3193" w="3739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88"/>
          <p:cNvSpPr/>
          <p:nvPr/>
        </p:nvSpPr>
        <p:spPr>
          <a:xfrm>
            <a:off x="7653490" y="4314698"/>
            <a:ext cx="200377" cy="200377"/>
          </a:xfrm>
          <a:custGeom>
            <a:rect b="b" l="l" r="r" t="t"/>
            <a:pathLst>
              <a:path extrusionOk="0" h="3193" w="3193">
                <a:moveTo>
                  <a:pt x="1603" y="0"/>
                </a:moveTo>
                <a:cubicBezTo>
                  <a:pt x="721" y="0"/>
                  <a:pt x="1" y="721"/>
                  <a:pt x="1" y="1590"/>
                </a:cubicBezTo>
                <a:cubicBezTo>
                  <a:pt x="1" y="2472"/>
                  <a:pt x="721" y="3192"/>
                  <a:pt x="1603" y="3192"/>
                </a:cubicBezTo>
                <a:cubicBezTo>
                  <a:pt x="2485" y="3192"/>
                  <a:pt x="3193" y="2472"/>
                  <a:pt x="3193" y="1590"/>
                </a:cubicBezTo>
                <a:cubicBezTo>
                  <a:pt x="3193" y="721"/>
                  <a:pt x="2485" y="0"/>
                  <a:pt x="1603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579" y="338825"/>
            <a:ext cx="3778600" cy="15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88"/>
          <p:cNvSpPr txBox="1"/>
          <p:nvPr>
            <p:ph type="title"/>
          </p:nvPr>
        </p:nvSpPr>
        <p:spPr>
          <a:xfrm>
            <a:off x="667925" y="2211625"/>
            <a:ext cx="6916500" cy="21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Terraform Core</a:t>
            </a:r>
            <a:r>
              <a:rPr lang="en" sz="5700"/>
              <a:t> </a:t>
            </a:r>
            <a:endParaRPr sz="57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9"/>
          <p:cNvSpPr txBox="1"/>
          <p:nvPr>
            <p:ph type="title"/>
          </p:nvPr>
        </p:nvSpPr>
        <p:spPr>
          <a:xfrm>
            <a:off x="718750" y="1279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Terraform Core</a:t>
            </a:r>
            <a:endParaRPr/>
          </a:p>
        </p:txBody>
      </p:sp>
      <p:sp>
        <p:nvSpPr>
          <p:cNvPr id="740" name="Google Shape;740;p89"/>
          <p:cNvSpPr txBox="1"/>
          <p:nvPr>
            <p:ph idx="1" type="body"/>
          </p:nvPr>
        </p:nvSpPr>
        <p:spPr>
          <a:xfrm>
            <a:off x="599825" y="700650"/>
            <a:ext cx="7619100" cy="4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1"/>
                </a:solidFill>
              </a:rPr>
              <a:t>Terraform</a:t>
            </a:r>
            <a:r>
              <a:rPr lang="en" sz="1600">
                <a:solidFill>
                  <a:schemeClr val="lt1"/>
                </a:solidFill>
              </a:rPr>
              <a:t> Core is a compiled binary. Source code is </a:t>
            </a:r>
            <a:r>
              <a:rPr lang="en" sz="1600">
                <a:solidFill>
                  <a:schemeClr val="lt1"/>
                </a:solidFill>
              </a:rPr>
              <a:t>available</a:t>
            </a:r>
            <a:r>
              <a:rPr lang="en" sz="1600">
                <a:solidFill>
                  <a:schemeClr val="lt1"/>
                </a:solidFill>
              </a:rPr>
              <a:t> on Github</a:t>
            </a:r>
            <a:endParaRPr b="1" sz="1600">
              <a:solidFill>
                <a:schemeClr val="accen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Written in Go language, easy to portable on various OS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Primary responsibility of Terraform Core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HCL language support (reading, writing, interpolation of config files)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Visualization of Terraform </a:t>
            </a:r>
            <a:r>
              <a:rPr lang="en" sz="1600">
                <a:solidFill>
                  <a:schemeClr val="lt1"/>
                </a:solidFill>
              </a:rPr>
              <a:t>deployment as Graph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Communication with plugins and Various providers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Terraform workflow : init, plan and deploy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State </a:t>
            </a:r>
            <a:r>
              <a:rPr lang="en" sz="1600">
                <a:solidFill>
                  <a:schemeClr val="lt1"/>
                </a:solidFill>
              </a:rPr>
              <a:t>management</a:t>
            </a:r>
            <a:endParaRPr sz="1600">
              <a:solidFill>
                <a:schemeClr val="lt1"/>
              </a:solidFill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</a:pPr>
            <a:r>
              <a:rPr lang="en" sz="1600">
                <a:solidFill>
                  <a:schemeClr val="lt1"/>
                </a:solidFill>
              </a:rPr>
              <a:t>Local</a:t>
            </a:r>
            <a:endParaRPr sz="1600">
              <a:solidFill>
                <a:schemeClr val="lt1"/>
              </a:solidFill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</a:pPr>
            <a:r>
              <a:rPr lang="en" sz="1600">
                <a:solidFill>
                  <a:schemeClr val="lt1"/>
                </a:solidFill>
              </a:rPr>
              <a:t>Remote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Syntax / Arguments</a:t>
            </a:r>
            <a:endParaRPr/>
          </a:p>
        </p:txBody>
      </p:sp>
      <p:sp>
        <p:nvSpPr>
          <p:cNvPr id="235" name="Google Shape;235;p45"/>
          <p:cNvSpPr txBox="1"/>
          <p:nvPr>
            <p:ph idx="1" type="body"/>
          </p:nvPr>
        </p:nvSpPr>
        <p:spPr>
          <a:xfrm>
            <a:off x="762400" y="1107150"/>
            <a:ext cx="7619100" cy="39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Resource block </a:t>
            </a:r>
            <a:r>
              <a:rPr lang="en" sz="1600">
                <a:solidFill>
                  <a:schemeClr val="lt1"/>
                </a:solidFill>
              </a:rPr>
              <a:t> contains </a:t>
            </a:r>
            <a:r>
              <a:rPr b="1" lang="en" sz="1600">
                <a:solidFill>
                  <a:schemeClr val="accent1"/>
                </a:solidFill>
              </a:rPr>
              <a:t>block_type</a:t>
            </a:r>
            <a:r>
              <a:rPr lang="en" sz="1600">
                <a:solidFill>
                  <a:schemeClr val="lt1"/>
                </a:solidFill>
              </a:rPr>
              <a:t>, </a:t>
            </a:r>
            <a:r>
              <a:rPr b="1" lang="en" sz="1600">
                <a:solidFill>
                  <a:schemeClr val="accent1"/>
                </a:solidFill>
              </a:rPr>
              <a:t>block_name</a:t>
            </a:r>
            <a:r>
              <a:rPr lang="en" sz="1600">
                <a:solidFill>
                  <a:schemeClr val="lt1"/>
                </a:solidFill>
              </a:rPr>
              <a:t> and </a:t>
            </a:r>
            <a:r>
              <a:rPr b="1" lang="en" sz="1600">
                <a:solidFill>
                  <a:schemeClr val="accent1"/>
                </a:solidFill>
              </a:rPr>
              <a:t>arguments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block_type 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Depends on the provider AWS/ GCP 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Type of resource such as compute, firewall, network, database etc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Block_name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Its scope is local 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Must be unique in the module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Arguments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Every block contain a arguments (required)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Arguments are provided under </a:t>
            </a:r>
            <a:r>
              <a:rPr b="1" lang="en" sz="1600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rPr>
              <a:t>{ }</a:t>
            </a:r>
            <a:r>
              <a:rPr lang="en" sz="1600">
                <a:solidFill>
                  <a:schemeClr val="lt1"/>
                </a:solidFill>
              </a:rPr>
              <a:t> brackets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0"/>
          <p:cNvSpPr txBox="1"/>
          <p:nvPr>
            <p:ph type="title"/>
          </p:nvPr>
        </p:nvSpPr>
        <p:spPr>
          <a:xfrm>
            <a:off x="1070400" y="-62350"/>
            <a:ext cx="70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Overview</a:t>
            </a:r>
            <a:endParaRPr/>
          </a:p>
        </p:txBody>
      </p:sp>
      <p:sp>
        <p:nvSpPr>
          <p:cNvPr id="746" name="Google Shape;746;p90"/>
          <p:cNvSpPr txBox="1"/>
          <p:nvPr/>
        </p:nvSpPr>
        <p:spPr>
          <a:xfrm>
            <a:off x="2113750" y="3772750"/>
            <a:ext cx="368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https://events19.linuxfoundation.org/wp-content/uploads/2017/12/Hashicorp-Terraform-Deep-Dive-with-no-Fear-Victor-Turbinsky-Texuna.pdf</a:t>
            </a:r>
            <a:endParaRPr sz="7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747" name="Google Shape;74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975" y="936050"/>
            <a:ext cx="4492758" cy="2490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1"/>
          <p:cNvSpPr txBox="1"/>
          <p:nvPr>
            <p:ph idx="2" type="title"/>
          </p:nvPr>
        </p:nvSpPr>
        <p:spPr>
          <a:xfrm>
            <a:off x="5017400" y="1274075"/>
            <a:ext cx="3409200" cy="12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53" name="Google Shape;753;p91"/>
          <p:cNvSpPr/>
          <p:nvPr/>
        </p:nvSpPr>
        <p:spPr>
          <a:xfrm flipH="1" rot="2756328">
            <a:off x="787775" y="4489654"/>
            <a:ext cx="248252" cy="233321"/>
          </a:xfrm>
          <a:custGeom>
            <a:rect b="b" l="l" r="r" t="t"/>
            <a:pathLst>
              <a:path extrusionOk="0" h="1250" w="1330">
                <a:moveTo>
                  <a:pt x="1234" y="0"/>
                </a:moveTo>
                <a:cubicBezTo>
                  <a:pt x="1180" y="0"/>
                  <a:pt x="1128" y="9"/>
                  <a:pt x="1081" y="32"/>
                </a:cubicBezTo>
                <a:cubicBezTo>
                  <a:pt x="994" y="70"/>
                  <a:pt x="919" y="132"/>
                  <a:pt x="870" y="219"/>
                </a:cubicBezTo>
                <a:cubicBezTo>
                  <a:pt x="820" y="293"/>
                  <a:pt x="783" y="380"/>
                  <a:pt x="770" y="467"/>
                </a:cubicBezTo>
                <a:cubicBezTo>
                  <a:pt x="765" y="487"/>
                  <a:pt x="760" y="508"/>
                  <a:pt x="757" y="529"/>
                </a:cubicBezTo>
                <a:lnTo>
                  <a:pt x="757" y="529"/>
                </a:lnTo>
                <a:cubicBezTo>
                  <a:pt x="707" y="535"/>
                  <a:pt x="658" y="543"/>
                  <a:pt x="609" y="554"/>
                </a:cubicBezTo>
                <a:cubicBezTo>
                  <a:pt x="510" y="591"/>
                  <a:pt x="398" y="641"/>
                  <a:pt x="311" y="715"/>
                </a:cubicBezTo>
                <a:cubicBezTo>
                  <a:pt x="224" y="778"/>
                  <a:pt x="162" y="864"/>
                  <a:pt x="100" y="951"/>
                </a:cubicBezTo>
                <a:cubicBezTo>
                  <a:pt x="50" y="1038"/>
                  <a:pt x="13" y="1138"/>
                  <a:pt x="0" y="1249"/>
                </a:cubicBezTo>
                <a:cubicBezTo>
                  <a:pt x="149" y="1125"/>
                  <a:pt x="298" y="1038"/>
                  <a:pt x="472" y="964"/>
                </a:cubicBezTo>
                <a:cubicBezTo>
                  <a:pt x="534" y="939"/>
                  <a:pt x="609" y="914"/>
                  <a:pt x="696" y="902"/>
                </a:cubicBezTo>
                <a:cubicBezTo>
                  <a:pt x="749" y="893"/>
                  <a:pt x="801" y="884"/>
                  <a:pt x="854" y="884"/>
                </a:cubicBezTo>
                <a:cubicBezTo>
                  <a:pt x="876" y="884"/>
                  <a:pt x="898" y="886"/>
                  <a:pt x="919" y="889"/>
                </a:cubicBezTo>
                <a:lnTo>
                  <a:pt x="1155" y="889"/>
                </a:lnTo>
                <a:lnTo>
                  <a:pt x="1106" y="678"/>
                </a:lnTo>
                <a:cubicBezTo>
                  <a:pt x="1093" y="616"/>
                  <a:pt x="1081" y="566"/>
                  <a:pt x="1081" y="504"/>
                </a:cubicBezTo>
                <a:cubicBezTo>
                  <a:pt x="1081" y="442"/>
                  <a:pt x="1093" y="380"/>
                  <a:pt x="1106" y="330"/>
                </a:cubicBezTo>
                <a:cubicBezTo>
                  <a:pt x="1118" y="268"/>
                  <a:pt x="1143" y="219"/>
                  <a:pt x="1168" y="169"/>
                </a:cubicBezTo>
                <a:cubicBezTo>
                  <a:pt x="1217" y="107"/>
                  <a:pt x="1267" y="57"/>
                  <a:pt x="1329" y="7"/>
                </a:cubicBezTo>
                <a:cubicBezTo>
                  <a:pt x="1297" y="3"/>
                  <a:pt x="1266" y="0"/>
                  <a:pt x="12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91"/>
          <p:cNvSpPr/>
          <p:nvPr/>
        </p:nvSpPr>
        <p:spPr>
          <a:xfrm flipH="1" rot="2756328">
            <a:off x="365270" y="4065870"/>
            <a:ext cx="303875" cy="125434"/>
          </a:xfrm>
          <a:custGeom>
            <a:rect b="b" l="l" r="r" t="t"/>
            <a:pathLst>
              <a:path extrusionOk="0" h="672" w="1628">
                <a:moveTo>
                  <a:pt x="534" y="0"/>
                </a:moveTo>
                <a:cubicBezTo>
                  <a:pt x="423" y="13"/>
                  <a:pt x="323" y="38"/>
                  <a:pt x="224" y="100"/>
                </a:cubicBezTo>
                <a:cubicBezTo>
                  <a:pt x="137" y="149"/>
                  <a:pt x="50" y="212"/>
                  <a:pt x="0" y="298"/>
                </a:cubicBezTo>
                <a:cubicBezTo>
                  <a:pt x="67" y="293"/>
                  <a:pt x="136" y="290"/>
                  <a:pt x="206" y="290"/>
                </a:cubicBezTo>
                <a:cubicBezTo>
                  <a:pt x="306" y="290"/>
                  <a:pt x="408" y="296"/>
                  <a:pt x="509" y="311"/>
                </a:cubicBezTo>
                <a:cubicBezTo>
                  <a:pt x="634" y="336"/>
                  <a:pt x="745" y="423"/>
                  <a:pt x="820" y="534"/>
                </a:cubicBezTo>
                <a:lnTo>
                  <a:pt x="919" y="671"/>
                </a:lnTo>
                <a:lnTo>
                  <a:pt x="1043" y="597"/>
                </a:lnTo>
                <a:cubicBezTo>
                  <a:pt x="1093" y="572"/>
                  <a:pt x="1130" y="559"/>
                  <a:pt x="1180" y="534"/>
                </a:cubicBezTo>
                <a:cubicBezTo>
                  <a:pt x="1230" y="522"/>
                  <a:pt x="1279" y="510"/>
                  <a:pt x="1329" y="497"/>
                </a:cubicBezTo>
                <a:cubicBezTo>
                  <a:pt x="1342" y="494"/>
                  <a:pt x="1356" y="492"/>
                  <a:pt x="1369" y="492"/>
                </a:cubicBezTo>
                <a:cubicBezTo>
                  <a:pt x="1405" y="492"/>
                  <a:pt x="1442" y="504"/>
                  <a:pt x="1478" y="522"/>
                </a:cubicBezTo>
                <a:cubicBezTo>
                  <a:pt x="1528" y="547"/>
                  <a:pt x="1578" y="584"/>
                  <a:pt x="1615" y="646"/>
                </a:cubicBezTo>
                <a:cubicBezTo>
                  <a:pt x="1627" y="559"/>
                  <a:pt x="1615" y="485"/>
                  <a:pt x="1578" y="423"/>
                </a:cubicBezTo>
                <a:cubicBezTo>
                  <a:pt x="1528" y="348"/>
                  <a:pt x="1453" y="286"/>
                  <a:pt x="1366" y="261"/>
                </a:cubicBezTo>
                <a:cubicBezTo>
                  <a:pt x="1292" y="236"/>
                  <a:pt x="1205" y="236"/>
                  <a:pt x="1130" y="236"/>
                </a:cubicBezTo>
                <a:cubicBezTo>
                  <a:pt x="1101" y="241"/>
                  <a:pt x="1072" y="245"/>
                  <a:pt x="1045" y="250"/>
                </a:cubicBezTo>
                <a:lnTo>
                  <a:pt x="1045" y="250"/>
                </a:lnTo>
                <a:cubicBezTo>
                  <a:pt x="999" y="190"/>
                  <a:pt x="943" y="138"/>
                  <a:pt x="882" y="100"/>
                </a:cubicBezTo>
                <a:cubicBezTo>
                  <a:pt x="783" y="25"/>
                  <a:pt x="658" y="0"/>
                  <a:pt x="5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91"/>
          <p:cNvSpPr/>
          <p:nvPr/>
        </p:nvSpPr>
        <p:spPr>
          <a:xfrm>
            <a:off x="2769517" y="3933087"/>
            <a:ext cx="392758" cy="390995"/>
          </a:xfrm>
          <a:custGeom>
            <a:rect b="b" l="l" r="r" t="t"/>
            <a:pathLst>
              <a:path extrusionOk="0" h="7764" w="7799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91"/>
          <p:cNvSpPr/>
          <p:nvPr/>
        </p:nvSpPr>
        <p:spPr>
          <a:xfrm>
            <a:off x="4474950" y="1717088"/>
            <a:ext cx="194100" cy="194100"/>
          </a:xfrm>
          <a:custGeom>
            <a:rect b="b" l="l" r="r" t="t"/>
            <a:pathLst>
              <a:path extrusionOk="0" h="7764" w="7764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91"/>
          <p:cNvSpPr/>
          <p:nvPr/>
        </p:nvSpPr>
        <p:spPr>
          <a:xfrm>
            <a:off x="8330713" y="439700"/>
            <a:ext cx="194975" cy="194950"/>
          </a:xfrm>
          <a:custGeom>
            <a:rect b="b" l="l" r="r" t="t"/>
            <a:pathLst>
              <a:path extrusionOk="0" h="7798" w="7799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91"/>
          <p:cNvSpPr/>
          <p:nvPr/>
        </p:nvSpPr>
        <p:spPr>
          <a:xfrm>
            <a:off x="618738" y="440113"/>
            <a:ext cx="194125" cy="194125"/>
          </a:xfrm>
          <a:custGeom>
            <a:rect b="b" l="l" r="r" t="t"/>
            <a:pathLst>
              <a:path extrusionOk="0" h="7765" w="7765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91"/>
          <p:cNvSpPr/>
          <p:nvPr/>
        </p:nvSpPr>
        <p:spPr>
          <a:xfrm>
            <a:off x="702752" y="4028407"/>
            <a:ext cx="234641" cy="200377"/>
          </a:xfrm>
          <a:custGeom>
            <a:rect b="b" l="l" r="r" t="t"/>
            <a:pathLst>
              <a:path extrusionOk="0" h="3193" w="3739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91"/>
          <p:cNvSpPr/>
          <p:nvPr/>
        </p:nvSpPr>
        <p:spPr>
          <a:xfrm>
            <a:off x="7653490" y="4314698"/>
            <a:ext cx="200377" cy="200377"/>
          </a:xfrm>
          <a:custGeom>
            <a:rect b="b" l="l" r="r" t="t"/>
            <a:pathLst>
              <a:path extrusionOk="0" h="3193" w="3193">
                <a:moveTo>
                  <a:pt x="1603" y="0"/>
                </a:moveTo>
                <a:cubicBezTo>
                  <a:pt x="721" y="0"/>
                  <a:pt x="1" y="721"/>
                  <a:pt x="1" y="1590"/>
                </a:cubicBezTo>
                <a:cubicBezTo>
                  <a:pt x="1" y="2472"/>
                  <a:pt x="721" y="3192"/>
                  <a:pt x="1603" y="3192"/>
                </a:cubicBezTo>
                <a:cubicBezTo>
                  <a:pt x="2485" y="3192"/>
                  <a:pt x="3193" y="2472"/>
                  <a:pt x="3193" y="1590"/>
                </a:cubicBezTo>
                <a:cubicBezTo>
                  <a:pt x="3193" y="721"/>
                  <a:pt x="2485" y="0"/>
                  <a:pt x="1603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579" y="338825"/>
            <a:ext cx="3778600" cy="15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91"/>
          <p:cNvSpPr txBox="1"/>
          <p:nvPr>
            <p:ph type="title"/>
          </p:nvPr>
        </p:nvSpPr>
        <p:spPr>
          <a:xfrm>
            <a:off x="132150" y="2083825"/>
            <a:ext cx="8393700" cy="23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          </a:t>
            </a:r>
            <a:r>
              <a:rPr lang="en" sz="5700"/>
              <a:t> Terraform Core features</a:t>
            </a:r>
            <a:endParaRPr sz="57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2"/>
          <p:cNvSpPr txBox="1"/>
          <p:nvPr>
            <p:ph idx="2" type="title"/>
          </p:nvPr>
        </p:nvSpPr>
        <p:spPr>
          <a:xfrm>
            <a:off x="5017400" y="1274075"/>
            <a:ext cx="3409200" cy="12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68" name="Google Shape;768;p92"/>
          <p:cNvSpPr/>
          <p:nvPr/>
        </p:nvSpPr>
        <p:spPr>
          <a:xfrm flipH="1" rot="2756328">
            <a:off x="787775" y="4489654"/>
            <a:ext cx="248252" cy="233321"/>
          </a:xfrm>
          <a:custGeom>
            <a:rect b="b" l="l" r="r" t="t"/>
            <a:pathLst>
              <a:path extrusionOk="0" h="1250" w="1330">
                <a:moveTo>
                  <a:pt x="1234" y="0"/>
                </a:moveTo>
                <a:cubicBezTo>
                  <a:pt x="1180" y="0"/>
                  <a:pt x="1128" y="9"/>
                  <a:pt x="1081" y="32"/>
                </a:cubicBezTo>
                <a:cubicBezTo>
                  <a:pt x="994" y="70"/>
                  <a:pt x="919" y="132"/>
                  <a:pt x="870" y="219"/>
                </a:cubicBezTo>
                <a:cubicBezTo>
                  <a:pt x="820" y="293"/>
                  <a:pt x="783" y="380"/>
                  <a:pt x="770" y="467"/>
                </a:cubicBezTo>
                <a:cubicBezTo>
                  <a:pt x="765" y="487"/>
                  <a:pt x="760" y="508"/>
                  <a:pt x="757" y="529"/>
                </a:cubicBezTo>
                <a:lnTo>
                  <a:pt x="757" y="529"/>
                </a:lnTo>
                <a:cubicBezTo>
                  <a:pt x="707" y="535"/>
                  <a:pt x="658" y="543"/>
                  <a:pt x="609" y="554"/>
                </a:cubicBezTo>
                <a:cubicBezTo>
                  <a:pt x="510" y="591"/>
                  <a:pt x="398" y="641"/>
                  <a:pt x="311" y="715"/>
                </a:cubicBezTo>
                <a:cubicBezTo>
                  <a:pt x="224" y="778"/>
                  <a:pt x="162" y="864"/>
                  <a:pt x="100" y="951"/>
                </a:cubicBezTo>
                <a:cubicBezTo>
                  <a:pt x="50" y="1038"/>
                  <a:pt x="13" y="1138"/>
                  <a:pt x="0" y="1249"/>
                </a:cubicBezTo>
                <a:cubicBezTo>
                  <a:pt x="149" y="1125"/>
                  <a:pt x="298" y="1038"/>
                  <a:pt x="472" y="964"/>
                </a:cubicBezTo>
                <a:cubicBezTo>
                  <a:pt x="534" y="939"/>
                  <a:pt x="609" y="914"/>
                  <a:pt x="696" y="902"/>
                </a:cubicBezTo>
                <a:cubicBezTo>
                  <a:pt x="749" y="893"/>
                  <a:pt x="801" y="884"/>
                  <a:pt x="854" y="884"/>
                </a:cubicBezTo>
                <a:cubicBezTo>
                  <a:pt x="876" y="884"/>
                  <a:pt x="898" y="886"/>
                  <a:pt x="919" y="889"/>
                </a:cubicBezTo>
                <a:lnTo>
                  <a:pt x="1155" y="889"/>
                </a:lnTo>
                <a:lnTo>
                  <a:pt x="1106" y="678"/>
                </a:lnTo>
                <a:cubicBezTo>
                  <a:pt x="1093" y="616"/>
                  <a:pt x="1081" y="566"/>
                  <a:pt x="1081" y="504"/>
                </a:cubicBezTo>
                <a:cubicBezTo>
                  <a:pt x="1081" y="442"/>
                  <a:pt x="1093" y="380"/>
                  <a:pt x="1106" y="330"/>
                </a:cubicBezTo>
                <a:cubicBezTo>
                  <a:pt x="1118" y="268"/>
                  <a:pt x="1143" y="219"/>
                  <a:pt x="1168" y="169"/>
                </a:cubicBezTo>
                <a:cubicBezTo>
                  <a:pt x="1217" y="107"/>
                  <a:pt x="1267" y="57"/>
                  <a:pt x="1329" y="7"/>
                </a:cubicBezTo>
                <a:cubicBezTo>
                  <a:pt x="1297" y="3"/>
                  <a:pt x="1266" y="0"/>
                  <a:pt x="12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92"/>
          <p:cNvSpPr/>
          <p:nvPr/>
        </p:nvSpPr>
        <p:spPr>
          <a:xfrm flipH="1" rot="2756328">
            <a:off x="365270" y="4065870"/>
            <a:ext cx="303875" cy="125434"/>
          </a:xfrm>
          <a:custGeom>
            <a:rect b="b" l="l" r="r" t="t"/>
            <a:pathLst>
              <a:path extrusionOk="0" h="672" w="1628">
                <a:moveTo>
                  <a:pt x="534" y="0"/>
                </a:moveTo>
                <a:cubicBezTo>
                  <a:pt x="423" y="13"/>
                  <a:pt x="323" y="38"/>
                  <a:pt x="224" y="100"/>
                </a:cubicBezTo>
                <a:cubicBezTo>
                  <a:pt x="137" y="149"/>
                  <a:pt x="50" y="212"/>
                  <a:pt x="0" y="298"/>
                </a:cubicBezTo>
                <a:cubicBezTo>
                  <a:pt x="67" y="293"/>
                  <a:pt x="136" y="290"/>
                  <a:pt x="206" y="290"/>
                </a:cubicBezTo>
                <a:cubicBezTo>
                  <a:pt x="306" y="290"/>
                  <a:pt x="408" y="296"/>
                  <a:pt x="509" y="311"/>
                </a:cubicBezTo>
                <a:cubicBezTo>
                  <a:pt x="634" y="336"/>
                  <a:pt x="745" y="423"/>
                  <a:pt x="820" y="534"/>
                </a:cubicBezTo>
                <a:lnTo>
                  <a:pt x="919" y="671"/>
                </a:lnTo>
                <a:lnTo>
                  <a:pt x="1043" y="597"/>
                </a:lnTo>
                <a:cubicBezTo>
                  <a:pt x="1093" y="572"/>
                  <a:pt x="1130" y="559"/>
                  <a:pt x="1180" y="534"/>
                </a:cubicBezTo>
                <a:cubicBezTo>
                  <a:pt x="1230" y="522"/>
                  <a:pt x="1279" y="510"/>
                  <a:pt x="1329" y="497"/>
                </a:cubicBezTo>
                <a:cubicBezTo>
                  <a:pt x="1342" y="494"/>
                  <a:pt x="1356" y="492"/>
                  <a:pt x="1369" y="492"/>
                </a:cubicBezTo>
                <a:cubicBezTo>
                  <a:pt x="1405" y="492"/>
                  <a:pt x="1442" y="504"/>
                  <a:pt x="1478" y="522"/>
                </a:cubicBezTo>
                <a:cubicBezTo>
                  <a:pt x="1528" y="547"/>
                  <a:pt x="1578" y="584"/>
                  <a:pt x="1615" y="646"/>
                </a:cubicBezTo>
                <a:cubicBezTo>
                  <a:pt x="1627" y="559"/>
                  <a:pt x="1615" y="485"/>
                  <a:pt x="1578" y="423"/>
                </a:cubicBezTo>
                <a:cubicBezTo>
                  <a:pt x="1528" y="348"/>
                  <a:pt x="1453" y="286"/>
                  <a:pt x="1366" y="261"/>
                </a:cubicBezTo>
                <a:cubicBezTo>
                  <a:pt x="1292" y="236"/>
                  <a:pt x="1205" y="236"/>
                  <a:pt x="1130" y="236"/>
                </a:cubicBezTo>
                <a:cubicBezTo>
                  <a:pt x="1101" y="241"/>
                  <a:pt x="1072" y="245"/>
                  <a:pt x="1045" y="250"/>
                </a:cubicBezTo>
                <a:lnTo>
                  <a:pt x="1045" y="250"/>
                </a:lnTo>
                <a:cubicBezTo>
                  <a:pt x="999" y="190"/>
                  <a:pt x="943" y="138"/>
                  <a:pt x="882" y="100"/>
                </a:cubicBezTo>
                <a:cubicBezTo>
                  <a:pt x="783" y="25"/>
                  <a:pt x="658" y="0"/>
                  <a:pt x="5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92"/>
          <p:cNvSpPr/>
          <p:nvPr/>
        </p:nvSpPr>
        <p:spPr>
          <a:xfrm>
            <a:off x="2769517" y="3933087"/>
            <a:ext cx="392758" cy="390995"/>
          </a:xfrm>
          <a:custGeom>
            <a:rect b="b" l="l" r="r" t="t"/>
            <a:pathLst>
              <a:path extrusionOk="0" h="7764" w="7799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92"/>
          <p:cNvSpPr/>
          <p:nvPr/>
        </p:nvSpPr>
        <p:spPr>
          <a:xfrm>
            <a:off x="4474950" y="1717088"/>
            <a:ext cx="194100" cy="194100"/>
          </a:xfrm>
          <a:custGeom>
            <a:rect b="b" l="l" r="r" t="t"/>
            <a:pathLst>
              <a:path extrusionOk="0" h="7764" w="7764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92"/>
          <p:cNvSpPr/>
          <p:nvPr/>
        </p:nvSpPr>
        <p:spPr>
          <a:xfrm>
            <a:off x="8330713" y="439700"/>
            <a:ext cx="194975" cy="194950"/>
          </a:xfrm>
          <a:custGeom>
            <a:rect b="b" l="l" r="r" t="t"/>
            <a:pathLst>
              <a:path extrusionOk="0" h="7798" w="7799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92"/>
          <p:cNvSpPr/>
          <p:nvPr/>
        </p:nvSpPr>
        <p:spPr>
          <a:xfrm>
            <a:off x="618738" y="440113"/>
            <a:ext cx="194125" cy="194125"/>
          </a:xfrm>
          <a:custGeom>
            <a:rect b="b" l="l" r="r" t="t"/>
            <a:pathLst>
              <a:path extrusionOk="0" h="7765" w="7765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92"/>
          <p:cNvSpPr/>
          <p:nvPr/>
        </p:nvSpPr>
        <p:spPr>
          <a:xfrm>
            <a:off x="702752" y="4028407"/>
            <a:ext cx="234641" cy="200377"/>
          </a:xfrm>
          <a:custGeom>
            <a:rect b="b" l="l" r="r" t="t"/>
            <a:pathLst>
              <a:path extrusionOk="0" h="3193" w="3739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92"/>
          <p:cNvSpPr/>
          <p:nvPr/>
        </p:nvSpPr>
        <p:spPr>
          <a:xfrm>
            <a:off x="7653490" y="4314698"/>
            <a:ext cx="200377" cy="200377"/>
          </a:xfrm>
          <a:custGeom>
            <a:rect b="b" l="l" r="r" t="t"/>
            <a:pathLst>
              <a:path extrusionOk="0" h="3193" w="3193">
                <a:moveTo>
                  <a:pt x="1603" y="0"/>
                </a:moveTo>
                <a:cubicBezTo>
                  <a:pt x="721" y="0"/>
                  <a:pt x="1" y="721"/>
                  <a:pt x="1" y="1590"/>
                </a:cubicBezTo>
                <a:cubicBezTo>
                  <a:pt x="1" y="2472"/>
                  <a:pt x="721" y="3192"/>
                  <a:pt x="1603" y="3192"/>
                </a:cubicBezTo>
                <a:cubicBezTo>
                  <a:pt x="2485" y="3192"/>
                  <a:pt x="3193" y="2472"/>
                  <a:pt x="3193" y="1590"/>
                </a:cubicBezTo>
                <a:cubicBezTo>
                  <a:pt x="3193" y="721"/>
                  <a:pt x="2485" y="0"/>
                  <a:pt x="1603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6" name="Google Shape;77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579" y="338825"/>
            <a:ext cx="3778600" cy="15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92"/>
          <p:cNvSpPr txBox="1"/>
          <p:nvPr>
            <p:ph type="title"/>
          </p:nvPr>
        </p:nvSpPr>
        <p:spPr>
          <a:xfrm>
            <a:off x="132150" y="2083825"/>
            <a:ext cx="8393700" cy="23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           Terraform Core features</a:t>
            </a:r>
            <a:endParaRPr sz="5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6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					M</a:t>
            </a:r>
            <a:r>
              <a:rPr lang="en"/>
              <a:t>eta Arguments</a:t>
            </a:r>
            <a:endParaRPr sz="900">
              <a:solidFill>
                <a:srgbClr val="45454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6"/>
          <p:cNvSpPr txBox="1"/>
          <p:nvPr>
            <p:ph idx="1" type="body"/>
          </p:nvPr>
        </p:nvSpPr>
        <p:spPr>
          <a:xfrm>
            <a:off x="762400" y="1107150"/>
            <a:ext cx="76191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There are two </a:t>
            </a:r>
            <a:r>
              <a:rPr lang="en" sz="1600">
                <a:solidFill>
                  <a:schemeClr val="lt1"/>
                </a:solidFill>
              </a:rPr>
              <a:t>kinds</a:t>
            </a:r>
            <a:r>
              <a:rPr lang="en" sz="1600">
                <a:solidFill>
                  <a:schemeClr val="lt1"/>
                </a:solidFill>
              </a:rPr>
              <a:t> of arguments in block </a:t>
            </a:r>
            <a:r>
              <a:rPr lang="en" sz="1600">
                <a:solidFill>
                  <a:schemeClr val="lt1"/>
                </a:solidFill>
              </a:rPr>
              <a:t> </a:t>
            </a:r>
            <a:r>
              <a:rPr b="1" lang="en" sz="1600">
                <a:solidFill>
                  <a:schemeClr val="accent1"/>
                </a:solidFill>
              </a:rPr>
              <a:t>Regular</a:t>
            </a:r>
            <a:r>
              <a:rPr lang="en" sz="1600">
                <a:solidFill>
                  <a:schemeClr val="lt1"/>
                </a:solidFill>
              </a:rPr>
              <a:t> </a:t>
            </a:r>
            <a:r>
              <a:rPr lang="en" sz="1600">
                <a:solidFill>
                  <a:schemeClr val="lt1"/>
                </a:solidFill>
              </a:rPr>
              <a:t>and Meta </a:t>
            </a:r>
            <a:r>
              <a:rPr b="1" lang="en" sz="1600">
                <a:solidFill>
                  <a:schemeClr val="accent1"/>
                </a:solidFill>
              </a:rPr>
              <a:t>arguments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Regular 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Depends on the provider AWS/ GCP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Meta arguments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Provider 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Count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Depends_on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For_each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Lifecycle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provisioner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Every block contain a arguments (required)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Arguments are provided under { } brackets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7"/>
          <p:cNvSpPr txBox="1"/>
          <p:nvPr>
            <p:ph idx="2" type="title"/>
          </p:nvPr>
        </p:nvSpPr>
        <p:spPr>
          <a:xfrm>
            <a:off x="5017400" y="1274075"/>
            <a:ext cx="3409200" cy="12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247" name="Google Shape;247;p47"/>
          <p:cNvSpPr/>
          <p:nvPr/>
        </p:nvSpPr>
        <p:spPr>
          <a:xfrm flipH="1" rot="2756328">
            <a:off x="787775" y="4489654"/>
            <a:ext cx="248252" cy="233321"/>
          </a:xfrm>
          <a:custGeom>
            <a:rect b="b" l="l" r="r" t="t"/>
            <a:pathLst>
              <a:path extrusionOk="0" h="1250" w="1330">
                <a:moveTo>
                  <a:pt x="1234" y="0"/>
                </a:moveTo>
                <a:cubicBezTo>
                  <a:pt x="1180" y="0"/>
                  <a:pt x="1128" y="9"/>
                  <a:pt x="1081" y="32"/>
                </a:cubicBezTo>
                <a:cubicBezTo>
                  <a:pt x="994" y="70"/>
                  <a:pt x="919" y="132"/>
                  <a:pt x="870" y="219"/>
                </a:cubicBezTo>
                <a:cubicBezTo>
                  <a:pt x="820" y="293"/>
                  <a:pt x="783" y="380"/>
                  <a:pt x="770" y="467"/>
                </a:cubicBezTo>
                <a:cubicBezTo>
                  <a:pt x="765" y="487"/>
                  <a:pt x="760" y="508"/>
                  <a:pt x="757" y="529"/>
                </a:cubicBezTo>
                <a:lnTo>
                  <a:pt x="757" y="529"/>
                </a:lnTo>
                <a:cubicBezTo>
                  <a:pt x="707" y="535"/>
                  <a:pt x="658" y="543"/>
                  <a:pt x="609" y="554"/>
                </a:cubicBezTo>
                <a:cubicBezTo>
                  <a:pt x="510" y="591"/>
                  <a:pt x="398" y="641"/>
                  <a:pt x="311" y="715"/>
                </a:cubicBezTo>
                <a:cubicBezTo>
                  <a:pt x="224" y="778"/>
                  <a:pt x="162" y="864"/>
                  <a:pt x="100" y="951"/>
                </a:cubicBezTo>
                <a:cubicBezTo>
                  <a:pt x="50" y="1038"/>
                  <a:pt x="13" y="1138"/>
                  <a:pt x="0" y="1249"/>
                </a:cubicBezTo>
                <a:cubicBezTo>
                  <a:pt x="149" y="1125"/>
                  <a:pt x="298" y="1038"/>
                  <a:pt x="472" y="964"/>
                </a:cubicBezTo>
                <a:cubicBezTo>
                  <a:pt x="534" y="939"/>
                  <a:pt x="609" y="914"/>
                  <a:pt x="696" y="902"/>
                </a:cubicBezTo>
                <a:cubicBezTo>
                  <a:pt x="749" y="893"/>
                  <a:pt x="801" y="884"/>
                  <a:pt x="854" y="884"/>
                </a:cubicBezTo>
                <a:cubicBezTo>
                  <a:pt x="876" y="884"/>
                  <a:pt x="898" y="886"/>
                  <a:pt x="919" y="889"/>
                </a:cubicBezTo>
                <a:lnTo>
                  <a:pt x="1155" y="889"/>
                </a:lnTo>
                <a:lnTo>
                  <a:pt x="1106" y="678"/>
                </a:lnTo>
                <a:cubicBezTo>
                  <a:pt x="1093" y="616"/>
                  <a:pt x="1081" y="566"/>
                  <a:pt x="1081" y="504"/>
                </a:cubicBezTo>
                <a:cubicBezTo>
                  <a:pt x="1081" y="442"/>
                  <a:pt x="1093" y="380"/>
                  <a:pt x="1106" y="330"/>
                </a:cubicBezTo>
                <a:cubicBezTo>
                  <a:pt x="1118" y="268"/>
                  <a:pt x="1143" y="219"/>
                  <a:pt x="1168" y="169"/>
                </a:cubicBezTo>
                <a:cubicBezTo>
                  <a:pt x="1217" y="107"/>
                  <a:pt x="1267" y="57"/>
                  <a:pt x="1329" y="7"/>
                </a:cubicBezTo>
                <a:cubicBezTo>
                  <a:pt x="1297" y="3"/>
                  <a:pt x="1266" y="0"/>
                  <a:pt x="12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7"/>
          <p:cNvSpPr/>
          <p:nvPr/>
        </p:nvSpPr>
        <p:spPr>
          <a:xfrm flipH="1" rot="2756328">
            <a:off x="365270" y="4065870"/>
            <a:ext cx="303875" cy="125434"/>
          </a:xfrm>
          <a:custGeom>
            <a:rect b="b" l="l" r="r" t="t"/>
            <a:pathLst>
              <a:path extrusionOk="0" h="672" w="1628">
                <a:moveTo>
                  <a:pt x="534" y="0"/>
                </a:moveTo>
                <a:cubicBezTo>
                  <a:pt x="423" y="13"/>
                  <a:pt x="323" y="38"/>
                  <a:pt x="224" y="100"/>
                </a:cubicBezTo>
                <a:cubicBezTo>
                  <a:pt x="137" y="149"/>
                  <a:pt x="50" y="212"/>
                  <a:pt x="0" y="298"/>
                </a:cubicBezTo>
                <a:cubicBezTo>
                  <a:pt x="67" y="293"/>
                  <a:pt x="136" y="290"/>
                  <a:pt x="206" y="290"/>
                </a:cubicBezTo>
                <a:cubicBezTo>
                  <a:pt x="306" y="290"/>
                  <a:pt x="408" y="296"/>
                  <a:pt x="509" y="311"/>
                </a:cubicBezTo>
                <a:cubicBezTo>
                  <a:pt x="634" y="336"/>
                  <a:pt x="745" y="423"/>
                  <a:pt x="820" y="534"/>
                </a:cubicBezTo>
                <a:lnTo>
                  <a:pt x="919" y="671"/>
                </a:lnTo>
                <a:lnTo>
                  <a:pt x="1043" y="597"/>
                </a:lnTo>
                <a:cubicBezTo>
                  <a:pt x="1093" y="572"/>
                  <a:pt x="1130" y="559"/>
                  <a:pt x="1180" y="534"/>
                </a:cubicBezTo>
                <a:cubicBezTo>
                  <a:pt x="1230" y="522"/>
                  <a:pt x="1279" y="510"/>
                  <a:pt x="1329" y="497"/>
                </a:cubicBezTo>
                <a:cubicBezTo>
                  <a:pt x="1342" y="494"/>
                  <a:pt x="1356" y="492"/>
                  <a:pt x="1369" y="492"/>
                </a:cubicBezTo>
                <a:cubicBezTo>
                  <a:pt x="1405" y="492"/>
                  <a:pt x="1442" y="504"/>
                  <a:pt x="1478" y="522"/>
                </a:cubicBezTo>
                <a:cubicBezTo>
                  <a:pt x="1528" y="547"/>
                  <a:pt x="1578" y="584"/>
                  <a:pt x="1615" y="646"/>
                </a:cubicBezTo>
                <a:cubicBezTo>
                  <a:pt x="1627" y="559"/>
                  <a:pt x="1615" y="485"/>
                  <a:pt x="1578" y="423"/>
                </a:cubicBezTo>
                <a:cubicBezTo>
                  <a:pt x="1528" y="348"/>
                  <a:pt x="1453" y="286"/>
                  <a:pt x="1366" y="261"/>
                </a:cubicBezTo>
                <a:cubicBezTo>
                  <a:pt x="1292" y="236"/>
                  <a:pt x="1205" y="236"/>
                  <a:pt x="1130" y="236"/>
                </a:cubicBezTo>
                <a:cubicBezTo>
                  <a:pt x="1101" y="241"/>
                  <a:pt x="1072" y="245"/>
                  <a:pt x="1045" y="250"/>
                </a:cubicBezTo>
                <a:lnTo>
                  <a:pt x="1045" y="250"/>
                </a:lnTo>
                <a:cubicBezTo>
                  <a:pt x="999" y="190"/>
                  <a:pt x="943" y="138"/>
                  <a:pt x="882" y="100"/>
                </a:cubicBezTo>
                <a:cubicBezTo>
                  <a:pt x="783" y="25"/>
                  <a:pt x="658" y="0"/>
                  <a:pt x="5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7"/>
          <p:cNvSpPr/>
          <p:nvPr/>
        </p:nvSpPr>
        <p:spPr>
          <a:xfrm>
            <a:off x="2769517" y="3933087"/>
            <a:ext cx="392758" cy="390995"/>
          </a:xfrm>
          <a:custGeom>
            <a:rect b="b" l="l" r="r" t="t"/>
            <a:pathLst>
              <a:path extrusionOk="0" h="7764" w="7799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7"/>
          <p:cNvSpPr/>
          <p:nvPr/>
        </p:nvSpPr>
        <p:spPr>
          <a:xfrm>
            <a:off x="4474950" y="1717088"/>
            <a:ext cx="194100" cy="194100"/>
          </a:xfrm>
          <a:custGeom>
            <a:rect b="b" l="l" r="r" t="t"/>
            <a:pathLst>
              <a:path extrusionOk="0" h="7764" w="7764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7"/>
          <p:cNvSpPr/>
          <p:nvPr/>
        </p:nvSpPr>
        <p:spPr>
          <a:xfrm>
            <a:off x="8330713" y="439700"/>
            <a:ext cx="194975" cy="194950"/>
          </a:xfrm>
          <a:custGeom>
            <a:rect b="b" l="l" r="r" t="t"/>
            <a:pathLst>
              <a:path extrusionOk="0" h="7798" w="7799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7"/>
          <p:cNvSpPr/>
          <p:nvPr/>
        </p:nvSpPr>
        <p:spPr>
          <a:xfrm>
            <a:off x="618738" y="440113"/>
            <a:ext cx="194125" cy="194125"/>
          </a:xfrm>
          <a:custGeom>
            <a:rect b="b" l="l" r="r" t="t"/>
            <a:pathLst>
              <a:path extrusionOk="0" h="7765" w="7765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7"/>
          <p:cNvSpPr/>
          <p:nvPr/>
        </p:nvSpPr>
        <p:spPr>
          <a:xfrm>
            <a:off x="702752" y="4028407"/>
            <a:ext cx="234641" cy="200377"/>
          </a:xfrm>
          <a:custGeom>
            <a:rect b="b" l="l" r="r" t="t"/>
            <a:pathLst>
              <a:path extrusionOk="0" h="3193" w="3739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7"/>
          <p:cNvSpPr/>
          <p:nvPr/>
        </p:nvSpPr>
        <p:spPr>
          <a:xfrm>
            <a:off x="7653490" y="4314698"/>
            <a:ext cx="200377" cy="200377"/>
          </a:xfrm>
          <a:custGeom>
            <a:rect b="b" l="l" r="r" t="t"/>
            <a:pathLst>
              <a:path extrusionOk="0" h="3193" w="3193">
                <a:moveTo>
                  <a:pt x="1603" y="0"/>
                </a:moveTo>
                <a:cubicBezTo>
                  <a:pt x="721" y="0"/>
                  <a:pt x="1" y="721"/>
                  <a:pt x="1" y="1590"/>
                </a:cubicBezTo>
                <a:cubicBezTo>
                  <a:pt x="1" y="2472"/>
                  <a:pt x="721" y="3192"/>
                  <a:pt x="1603" y="3192"/>
                </a:cubicBezTo>
                <a:cubicBezTo>
                  <a:pt x="2485" y="3192"/>
                  <a:pt x="3193" y="2472"/>
                  <a:pt x="3193" y="1590"/>
                </a:cubicBezTo>
                <a:cubicBezTo>
                  <a:pt x="3193" y="721"/>
                  <a:pt x="2485" y="0"/>
                  <a:pt x="1603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579" y="338825"/>
            <a:ext cx="3778600" cy="15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7"/>
          <p:cNvSpPr txBox="1"/>
          <p:nvPr>
            <p:ph type="title"/>
          </p:nvPr>
        </p:nvSpPr>
        <p:spPr>
          <a:xfrm>
            <a:off x="467700" y="2594700"/>
            <a:ext cx="8208600" cy="9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5700"/>
              <a:t>              Terraform tfstate file </a:t>
            </a:r>
            <a:endParaRPr sz="5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8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What is Tfstate file ?</a:t>
            </a:r>
            <a:endParaRPr/>
          </a:p>
        </p:txBody>
      </p:sp>
      <p:sp>
        <p:nvSpPr>
          <p:cNvPr id="262" name="Google Shape;262;p48"/>
          <p:cNvSpPr txBox="1"/>
          <p:nvPr>
            <p:ph idx="1" type="body"/>
          </p:nvPr>
        </p:nvSpPr>
        <p:spPr>
          <a:xfrm>
            <a:off x="762400" y="1107145"/>
            <a:ext cx="7619100" cy="3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Terraform is an Infrastructure </a:t>
            </a:r>
            <a:r>
              <a:rPr b="1" lang="en" sz="1600">
                <a:solidFill>
                  <a:schemeClr val="accent1"/>
                </a:solidFill>
              </a:rPr>
              <a:t>provisioning</a:t>
            </a:r>
            <a:r>
              <a:rPr lang="en" sz="1600">
                <a:solidFill>
                  <a:schemeClr val="lt1"/>
                </a:solidFill>
              </a:rPr>
              <a:t> tool :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Terraform state file ==  </a:t>
            </a:r>
            <a:r>
              <a:rPr b="1" lang="en" sz="1600">
                <a:solidFill>
                  <a:schemeClr val="accent1"/>
                </a:solidFill>
              </a:rPr>
              <a:t>read world infrastructure in JSON</a:t>
            </a:r>
            <a:endParaRPr b="1" sz="1600">
              <a:solidFill>
                <a:schemeClr val="accen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It provide automation and backbone of Terraform product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Terraform uses state file to compare the desired state</a:t>
            </a:r>
            <a:endParaRPr b="1" sz="1600">
              <a:solidFill>
                <a:schemeClr val="accen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State file and backup file are created  automatically on local disk</a:t>
            </a:r>
            <a:endParaRPr sz="1600"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accent1"/>
                </a:solidFill>
              </a:rPr>
              <a:t>Terraform file </a:t>
            </a:r>
            <a:r>
              <a:rPr lang="en" sz="1600">
                <a:solidFill>
                  <a:schemeClr val="lt1"/>
                </a:solidFill>
              </a:rPr>
              <a:t>stored  in root module</a:t>
            </a:r>
            <a:endParaRPr sz="1600"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Without tfstate file, terraform would recreate the infrastructure again!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/>
          <p:nvPr>
            <p:ph idx="2" type="title"/>
          </p:nvPr>
        </p:nvSpPr>
        <p:spPr>
          <a:xfrm>
            <a:off x="5017400" y="1274075"/>
            <a:ext cx="3409200" cy="12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8" name="Google Shape;268;p49"/>
          <p:cNvSpPr/>
          <p:nvPr/>
        </p:nvSpPr>
        <p:spPr>
          <a:xfrm flipH="1" rot="2756328">
            <a:off x="787775" y="4489654"/>
            <a:ext cx="248252" cy="233321"/>
          </a:xfrm>
          <a:custGeom>
            <a:rect b="b" l="l" r="r" t="t"/>
            <a:pathLst>
              <a:path extrusionOk="0" h="1250" w="1330">
                <a:moveTo>
                  <a:pt x="1234" y="0"/>
                </a:moveTo>
                <a:cubicBezTo>
                  <a:pt x="1180" y="0"/>
                  <a:pt x="1128" y="9"/>
                  <a:pt x="1081" y="32"/>
                </a:cubicBezTo>
                <a:cubicBezTo>
                  <a:pt x="994" y="70"/>
                  <a:pt x="919" y="132"/>
                  <a:pt x="870" y="219"/>
                </a:cubicBezTo>
                <a:cubicBezTo>
                  <a:pt x="820" y="293"/>
                  <a:pt x="783" y="380"/>
                  <a:pt x="770" y="467"/>
                </a:cubicBezTo>
                <a:cubicBezTo>
                  <a:pt x="765" y="487"/>
                  <a:pt x="760" y="508"/>
                  <a:pt x="757" y="529"/>
                </a:cubicBezTo>
                <a:lnTo>
                  <a:pt x="757" y="529"/>
                </a:lnTo>
                <a:cubicBezTo>
                  <a:pt x="707" y="535"/>
                  <a:pt x="658" y="543"/>
                  <a:pt x="609" y="554"/>
                </a:cubicBezTo>
                <a:cubicBezTo>
                  <a:pt x="510" y="591"/>
                  <a:pt x="398" y="641"/>
                  <a:pt x="311" y="715"/>
                </a:cubicBezTo>
                <a:cubicBezTo>
                  <a:pt x="224" y="778"/>
                  <a:pt x="162" y="864"/>
                  <a:pt x="100" y="951"/>
                </a:cubicBezTo>
                <a:cubicBezTo>
                  <a:pt x="50" y="1038"/>
                  <a:pt x="13" y="1138"/>
                  <a:pt x="0" y="1249"/>
                </a:cubicBezTo>
                <a:cubicBezTo>
                  <a:pt x="149" y="1125"/>
                  <a:pt x="298" y="1038"/>
                  <a:pt x="472" y="964"/>
                </a:cubicBezTo>
                <a:cubicBezTo>
                  <a:pt x="534" y="939"/>
                  <a:pt x="609" y="914"/>
                  <a:pt x="696" y="902"/>
                </a:cubicBezTo>
                <a:cubicBezTo>
                  <a:pt x="749" y="893"/>
                  <a:pt x="801" y="884"/>
                  <a:pt x="854" y="884"/>
                </a:cubicBezTo>
                <a:cubicBezTo>
                  <a:pt x="876" y="884"/>
                  <a:pt x="898" y="886"/>
                  <a:pt x="919" y="889"/>
                </a:cubicBezTo>
                <a:lnTo>
                  <a:pt x="1155" y="889"/>
                </a:lnTo>
                <a:lnTo>
                  <a:pt x="1106" y="678"/>
                </a:lnTo>
                <a:cubicBezTo>
                  <a:pt x="1093" y="616"/>
                  <a:pt x="1081" y="566"/>
                  <a:pt x="1081" y="504"/>
                </a:cubicBezTo>
                <a:cubicBezTo>
                  <a:pt x="1081" y="442"/>
                  <a:pt x="1093" y="380"/>
                  <a:pt x="1106" y="330"/>
                </a:cubicBezTo>
                <a:cubicBezTo>
                  <a:pt x="1118" y="268"/>
                  <a:pt x="1143" y="219"/>
                  <a:pt x="1168" y="169"/>
                </a:cubicBezTo>
                <a:cubicBezTo>
                  <a:pt x="1217" y="107"/>
                  <a:pt x="1267" y="57"/>
                  <a:pt x="1329" y="7"/>
                </a:cubicBezTo>
                <a:cubicBezTo>
                  <a:pt x="1297" y="3"/>
                  <a:pt x="1266" y="0"/>
                  <a:pt x="12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9"/>
          <p:cNvSpPr/>
          <p:nvPr/>
        </p:nvSpPr>
        <p:spPr>
          <a:xfrm flipH="1" rot="2756328">
            <a:off x="365270" y="4065870"/>
            <a:ext cx="303875" cy="125434"/>
          </a:xfrm>
          <a:custGeom>
            <a:rect b="b" l="l" r="r" t="t"/>
            <a:pathLst>
              <a:path extrusionOk="0" h="672" w="1628">
                <a:moveTo>
                  <a:pt x="534" y="0"/>
                </a:moveTo>
                <a:cubicBezTo>
                  <a:pt x="423" y="13"/>
                  <a:pt x="323" y="38"/>
                  <a:pt x="224" y="100"/>
                </a:cubicBezTo>
                <a:cubicBezTo>
                  <a:pt x="137" y="149"/>
                  <a:pt x="50" y="212"/>
                  <a:pt x="0" y="298"/>
                </a:cubicBezTo>
                <a:cubicBezTo>
                  <a:pt x="67" y="293"/>
                  <a:pt x="136" y="290"/>
                  <a:pt x="206" y="290"/>
                </a:cubicBezTo>
                <a:cubicBezTo>
                  <a:pt x="306" y="290"/>
                  <a:pt x="408" y="296"/>
                  <a:pt x="509" y="311"/>
                </a:cubicBezTo>
                <a:cubicBezTo>
                  <a:pt x="634" y="336"/>
                  <a:pt x="745" y="423"/>
                  <a:pt x="820" y="534"/>
                </a:cubicBezTo>
                <a:lnTo>
                  <a:pt x="919" y="671"/>
                </a:lnTo>
                <a:lnTo>
                  <a:pt x="1043" y="597"/>
                </a:lnTo>
                <a:cubicBezTo>
                  <a:pt x="1093" y="572"/>
                  <a:pt x="1130" y="559"/>
                  <a:pt x="1180" y="534"/>
                </a:cubicBezTo>
                <a:cubicBezTo>
                  <a:pt x="1230" y="522"/>
                  <a:pt x="1279" y="510"/>
                  <a:pt x="1329" y="497"/>
                </a:cubicBezTo>
                <a:cubicBezTo>
                  <a:pt x="1342" y="494"/>
                  <a:pt x="1356" y="492"/>
                  <a:pt x="1369" y="492"/>
                </a:cubicBezTo>
                <a:cubicBezTo>
                  <a:pt x="1405" y="492"/>
                  <a:pt x="1442" y="504"/>
                  <a:pt x="1478" y="522"/>
                </a:cubicBezTo>
                <a:cubicBezTo>
                  <a:pt x="1528" y="547"/>
                  <a:pt x="1578" y="584"/>
                  <a:pt x="1615" y="646"/>
                </a:cubicBezTo>
                <a:cubicBezTo>
                  <a:pt x="1627" y="559"/>
                  <a:pt x="1615" y="485"/>
                  <a:pt x="1578" y="423"/>
                </a:cubicBezTo>
                <a:cubicBezTo>
                  <a:pt x="1528" y="348"/>
                  <a:pt x="1453" y="286"/>
                  <a:pt x="1366" y="261"/>
                </a:cubicBezTo>
                <a:cubicBezTo>
                  <a:pt x="1292" y="236"/>
                  <a:pt x="1205" y="236"/>
                  <a:pt x="1130" y="236"/>
                </a:cubicBezTo>
                <a:cubicBezTo>
                  <a:pt x="1101" y="241"/>
                  <a:pt x="1072" y="245"/>
                  <a:pt x="1045" y="250"/>
                </a:cubicBezTo>
                <a:lnTo>
                  <a:pt x="1045" y="250"/>
                </a:lnTo>
                <a:cubicBezTo>
                  <a:pt x="999" y="190"/>
                  <a:pt x="943" y="138"/>
                  <a:pt x="882" y="100"/>
                </a:cubicBezTo>
                <a:cubicBezTo>
                  <a:pt x="783" y="25"/>
                  <a:pt x="658" y="0"/>
                  <a:pt x="5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9"/>
          <p:cNvSpPr/>
          <p:nvPr/>
        </p:nvSpPr>
        <p:spPr>
          <a:xfrm>
            <a:off x="2769517" y="3933087"/>
            <a:ext cx="392758" cy="390995"/>
          </a:xfrm>
          <a:custGeom>
            <a:rect b="b" l="l" r="r" t="t"/>
            <a:pathLst>
              <a:path extrusionOk="0" h="7764" w="7799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9"/>
          <p:cNvSpPr/>
          <p:nvPr/>
        </p:nvSpPr>
        <p:spPr>
          <a:xfrm>
            <a:off x="4474950" y="1717088"/>
            <a:ext cx="194100" cy="194100"/>
          </a:xfrm>
          <a:custGeom>
            <a:rect b="b" l="l" r="r" t="t"/>
            <a:pathLst>
              <a:path extrusionOk="0" h="7764" w="7764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/>
          <p:nvPr/>
        </p:nvSpPr>
        <p:spPr>
          <a:xfrm>
            <a:off x="8330713" y="439700"/>
            <a:ext cx="194975" cy="194950"/>
          </a:xfrm>
          <a:custGeom>
            <a:rect b="b" l="l" r="r" t="t"/>
            <a:pathLst>
              <a:path extrusionOk="0" h="7798" w="7799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9"/>
          <p:cNvSpPr/>
          <p:nvPr/>
        </p:nvSpPr>
        <p:spPr>
          <a:xfrm>
            <a:off x="618738" y="440113"/>
            <a:ext cx="194125" cy="194125"/>
          </a:xfrm>
          <a:custGeom>
            <a:rect b="b" l="l" r="r" t="t"/>
            <a:pathLst>
              <a:path extrusionOk="0" h="7765" w="7765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9"/>
          <p:cNvSpPr/>
          <p:nvPr/>
        </p:nvSpPr>
        <p:spPr>
          <a:xfrm>
            <a:off x="702752" y="4028407"/>
            <a:ext cx="234641" cy="200377"/>
          </a:xfrm>
          <a:custGeom>
            <a:rect b="b" l="l" r="r" t="t"/>
            <a:pathLst>
              <a:path extrusionOk="0" h="3193" w="3739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9"/>
          <p:cNvSpPr/>
          <p:nvPr/>
        </p:nvSpPr>
        <p:spPr>
          <a:xfrm>
            <a:off x="7653490" y="4314698"/>
            <a:ext cx="200377" cy="200377"/>
          </a:xfrm>
          <a:custGeom>
            <a:rect b="b" l="l" r="r" t="t"/>
            <a:pathLst>
              <a:path extrusionOk="0" h="3193" w="3193">
                <a:moveTo>
                  <a:pt x="1603" y="0"/>
                </a:moveTo>
                <a:cubicBezTo>
                  <a:pt x="721" y="0"/>
                  <a:pt x="1" y="721"/>
                  <a:pt x="1" y="1590"/>
                </a:cubicBezTo>
                <a:cubicBezTo>
                  <a:pt x="1" y="2472"/>
                  <a:pt x="721" y="3192"/>
                  <a:pt x="1603" y="3192"/>
                </a:cubicBezTo>
                <a:cubicBezTo>
                  <a:pt x="2485" y="3192"/>
                  <a:pt x="3193" y="2472"/>
                  <a:pt x="3193" y="1590"/>
                </a:cubicBezTo>
                <a:cubicBezTo>
                  <a:pt x="3193" y="721"/>
                  <a:pt x="2485" y="0"/>
                  <a:pt x="1603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579" y="338825"/>
            <a:ext cx="3778600" cy="15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9"/>
          <p:cNvSpPr txBox="1"/>
          <p:nvPr>
            <p:ph type="title"/>
          </p:nvPr>
        </p:nvSpPr>
        <p:spPr>
          <a:xfrm>
            <a:off x="667925" y="2211625"/>
            <a:ext cx="6916500" cy="21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Introduction to Terraform, DevOps and IaaS</a:t>
            </a:r>
            <a:endParaRPr sz="5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oneycomb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C3FF"/>
      </a:accent1>
      <a:accent2>
        <a:srgbClr val="0094FF"/>
      </a:accent2>
      <a:accent3>
        <a:srgbClr val="383838"/>
      </a:accent3>
      <a:accent4>
        <a:srgbClr val="00BBFF"/>
      </a:accent4>
      <a:accent5>
        <a:srgbClr val="0094FF"/>
      </a:accent5>
      <a:accent6>
        <a:srgbClr val="38383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